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79"/>
  </p:notesMasterIdLst>
  <p:handoutMasterIdLst>
    <p:handoutMasterId r:id="rId80"/>
  </p:handoutMasterIdLst>
  <p:sldIdLst>
    <p:sldId id="363" r:id="rId2"/>
    <p:sldId id="522" r:id="rId3"/>
    <p:sldId id="517" r:id="rId4"/>
    <p:sldId id="611" r:id="rId5"/>
    <p:sldId id="416" r:id="rId6"/>
    <p:sldId id="523" r:id="rId7"/>
    <p:sldId id="524" r:id="rId8"/>
    <p:sldId id="525" r:id="rId9"/>
    <p:sldId id="526" r:id="rId10"/>
    <p:sldId id="527" r:id="rId11"/>
    <p:sldId id="528" r:id="rId12"/>
    <p:sldId id="529" r:id="rId13"/>
    <p:sldId id="530" r:id="rId14"/>
    <p:sldId id="531" r:id="rId15"/>
    <p:sldId id="533" r:id="rId16"/>
    <p:sldId id="532" r:id="rId17"/>
    <p:sldId id="535" r:id="rId18"/>
    <p:sldId id="536" r:id="rId19"/>
    <p:sldId id="623" r:id="rId20"/>
    <p:sldId id="534" r:id="rId21"/>
    <p:sldId id="538" r:id="rId22"/>
    <p:sldId id="540" r:id="rId23"/>
    <p:sldId id="539" r:id="rId24"/>
    <p:sldId id="617" r:id="rId25"/>
    <p:sldId id="541" r:id="rId26"/>
    <p:sldId id="543" r:id="rId27"/>
    <p:sldId id="544" r:id="rId28"/>
    <p:sldId id="545" r:id="rId29"/>
    <p:sldId id="546" r:id="rId30"/>
    <p:sldId id="547" r:id="rId31"/>
    <p:sldId id="549" r:id="rId32"/>
    <p:sldId id="551" r:id="rId33"/>
    <p:sldId id="552" r:id="rId34"/>
    <p:sldId id="620" r:id="rId35"/>
    <p:sldId id="621" r:id="rId36"/>
    <p:sldId id="622" r:id="rId37"/>
    <p:sldId id="602" r:id="rId38"/>
    <p:sldId id="619" r:id="rId39"/>
    <p:sldId id="603" r:id="rId40"/>
    <p:sldId id="554" r:id="rId41"/>
    <p:sldId id="618" r:id="rId42"/>
    <p:sldId id="553" r:id="rId43"/>
    <p:sldId id="563" r:id="rId44"/>
    <p:sldId id="565" r:id="rId45"/>
    <p:sldId id="567" r:id="rId46"/>
    <p:sldId id="566" r:id="rId47"/>
    <p:sldId id="568" r:id="rId48"/>
    <p:sldId id="570" r:id="rId49"/>
    <p:sldId id="571" r:id="rId50"/>
    <p:sldId id="573" r:id="rId51"/>
    <p:sldId id="574" r:id="rId52"/>
    <p:sldId id="624" r:id="rId53"/>
    <p:sldId id="625" r:id="rId54"/>
    <p:sldId id="582" r:id="rId55"/>
    <p:sldId id="584" r:id="rId56"/>
    <p:sldId id="612" r:id="rId57"/>
    <p:sldId id="638" r:id="rId58"/>
    <p:sldId id="626" r:id="rId59"/>
    <p:sldId id="589" r:id="rId60"/>
    <p:sldId id="591" r:id="rId61"/>
    <p:sldId id="627" r:id="rId62"/>
    <p:sldId id="628" r:id="rId63"/>
    <p:sldId id="629" r:id="rId64"/>
    <p:sldId id="630" r:id="rId65"/>
    <p:sldId id="631" r:id="rId66"/>
    <p:sldId id="632" r:id="rId67"/>
    <p:sldId id="633" r:id="rId68"/>
    <p:sldId id="634" r:id="rId69"/>
    <p:sldId id="635" r:id="rId70"/>
    <p:sldId id="636" r:id="rId71"/>
    <p:sldId id="637" r:id="rId72"/>
    <p:sldId id="613" r:id="rId73"/>
    <p:sldId id="640" r:id="rId74"/>
    <p:sldId id="639" r:id="rId75"/>
    <p:sldId id="641" r:id="rId76"/>
    <p:sldId id="595" r:id="rId77"/>
    <p:sldId id="601" r:id="rId78"/>
  </p:sldIdLst>
  <p:sldSz cx="9144000" cy="6858000" type="screen4x3"/>
  <p:notesSz cx="7102475" cy="8991600"/>
  <p:embeddedFontLst>
    <p:embeddedFont>
      <p:font typeface="Verdana" panose="020B0604030504040204" pitchFamily="34" charset="0"/>
      <p:regular r:id="rId81"/>
      <p:bold r:id="rId82"/>
      <p:italic r:id="rId83"/>
      <p:boldItalic r:id="rId84"/>
    </p:embeddedFont>
    <p:embeddedFont>
      <p:font typeface="华文新魏" panose="02010800040101010101" pitchFamily="2" charset="-122"/>
      <p:regular r:id="rId85"/>
    </p:embeddedFont>
    <p:embeddedFont>
      <p:font typeface="华文行楷" panose="02010800040101010101" pitchFamily="2" charset="-122"/>
      <p:regular r:id="rId86"/>
    </p:embeddedFont>
  </p:embeddedFontLst>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2">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9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85341" autoAdjust="0"/>
  </p:normalViewPr>
  <p:slideViewPr>
    <p:cSldViewPr>
      <p:cViewPr varScale="1">
        <p:scale>
          <a:sx n="135" d="100"/>
          <a:sy n="135" d="100"/>
        </p:scale>
        <p:origin x="2544" y="126"/>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260" y="-96"/>
      </p:cViewPr>
      <p:guideLst>
        <p:guide orient="horz" pos="2832"/>
        <p:guide pos="223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bao" userId="60f87d71-f48e-426d-9a55-4766703778a1" providerId="ADAL" clId="{E2BA51DE-E681-4594-8822-8C1DAF1EABF8}"/>
    <pc:docChg chg="addSld delSld">
      <pc:chgData name="Maxbao" userId="60f87d71-f48e-426d-9a55-4766703778a1" providerId="ADAL" clId="{E2BA51DE-E681-4594-8822-8C1DAF1EABF8}" dt="2023-12-23T14:35:44.673" v="1" actId="47"/>
      <pc:docMkLst>
        <pc:docMk/>
      </pc:docMkLst>
      <pc:sldChg chg="new del">
        <pc:chgData name="Maxbao" userId="60f87d71-f48e-426d-9a55-4766703778a1" providerId="ADAL" clId="{E2BA51DE-E681-4594-8822-8C1DAF1EABF8}" dt="2023-12-23T14:35:44.673" v="1" actId="47"/>
        <pc:sldMkLst>
          <pc:docMk/>
          <pc:sldMk cId="2686865072" sldId="6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9523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523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9523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464C2534-4BBB-470C-897B-8C08B6226F19}" type="slidenum">
              <a:rPr lang="zh-CN" altLang="en-US"/>
              <a:pPr>
                <a:defRPr/>
              </a:pPr>
              <a:t>‹#›</a:t>
            </a:fld>
            <a:endParaRPr lang="en-US" altLang="zh-CN"/>
          </a:p>
        </p:txBody>
      </p:sp>
    </p:spTree>
    <p:extLst>
      <p:ext uri="{BB962C8B-B14F-4D97-AF65-F5344CB8AC3E}">
        <p14:creationId xmlns:p14="http://schemas.microsoft.com/office/powerpoint/2010/main" val="30618580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251907" name="Rectangle 3"/>
          <p:cNvSpPr>
            <a:spLocks noGrp="1" noChangeArrowheads="1"/>
          </p:cNvSpPr>
          <p:nvPr>
            <p:ph type="dt"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1140" name="Rectangle 4"/>
          <p:cNvSpPr>
            <a:spLocks noGrp="1" noRot="1" noChangeAspect="1" noChangeArrowheads="1" noTextEdit="1"/>
          </p:cNvSpPr>
          <p:nvPr>
            <p:ph type="sldImg" idx="2"/>
          </p:nvPr>
        </p:nvSpPr>
        <p:spPr bwMode="auto">
          <a:xfrm>
            <a:off x="1303338" y="674688"/>
            <a:ext cx="4495800" cy="3371850"/>
          </a:xfrm>
          <a:prstGeom prst="rect">
            <a:avLst/>
          </a:prstGeom>
          <a:noFill/>
          <a:ln w="9525">
            <a:solidFill>
              <a:srgbClr val="000000"/>
            </a:solidFill>
            <a:miter lim="800000"/>
            <a:headEnd/>
            <a:tailEnd/>
          </a:ln>
        </p:spPr>
      </p:sp>
      <p:sp>
        <p:nvSpPr>
          <p:cNvPr id="251909" name="Rectangle 5"/>
          <p:cNvSpPr>
            <a:spLocks noGrp="1" noChangeArrowheads="1"/>
          </p:cNvSpPr>
          <p:nvPr>
            <p:ph type="body" sz="quarter" idx="3"/>
          </p:nvPr>
        </p:nvSpPr>
        <p:spPr bwMode="auto">
          <a:xfrm>
            <a:off x="709613" y="4270375"/>
            <a:ext cx="5683250" cy="4046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51910"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251911"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A3DB7B90-9805-4E8B-8C4D-F6717DA231B6}" type="slidenum">
              <a:rPr lang="zh-CN" altLang="en-US"/>
              <a:pPr>
                <a:defRPr/>
              </a:pPr>
              <a:t>‹#›</a:t>
            </a:fld>
            <a:endParaRPr lang="en-US" altLang="zh-CN"/>
          </a:p>
        </p:txBody>
      </p:sp>
    </p:spTree>
    <p:extLst>
      <p:ext uri="{BB962C8B-B14F-4D97-AF65-F5344CB8AC3E}">
        <p14:creationId xmlns:p14="http://schemas.microsoft.com/office/powerpoint/2010/main" val="3324131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分析一下，这个</a:t>
            </a:r>
            <a:r>
              <a:rPr lang="en-US" altLang="zh-CN" dirty="0"/>
              <a:t>SDT</a:t>
            </a:r>
            <a:r>
              <a:rPr lang="zh-CN" altLang="en-US" dirty="0"/>
              <a:t>实现的语义处理功能是什么？</a:t>
            </a:r>
          </a:p>
          <a:p>
            <a:endParaRPr lang="zh-CN" altLang="en-US" dirty="0"/>
          </a:p>
        </p:txBody>
      </p:sp>
      <p:sp>
        <p:nvSpPr>
          <p:cNvPr id="4" name="灯片编号占位符 3"/>
          <p:cNvSpPr>
            <a:spLocks noGrp="1"/>
          </p:cNvSpPr>
          <p:nvPr>
            <p:ph type="sldNum" sz="quarter" idx="10"/>
          </p:nvPr>
        </p:nvSpPr>
        <p:spPr/>
        <p:txBody>
          <a:bodyPr/>
          <a:lstStyle/>
          <a:p>
            <a:pPr>
              <a:defRPr/>
            </a:pPr>
            <a:fld id="{A3DB7B90-9805-4E8B-8C4D-F6717DA231B6}" type="slidenum">
              <a:rPr lang="zh-CN" altLang="en-US" smtClean="0"/>
              <a:pPr>
                <a:defRPr/>
              </a:pPr>
              <a:t>51</a:t>
            </a:fld>
            <a:endParaRPr lang="en-US" altLang="zh-CN"/>
          </a:p>
        </p:txBody>
      </p:sp>
    </p:spTree>
    <p:extLst>
      <p:ext uri="{BB962C8B-B14F-4D97-AF65-F5344CB8AC3E}">
        <p14:creationId xmlns:p14="http://schemas.microsoft.com/office/powerpoint/2010/main" val="409208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试一下，实用改造后的</a:t>
            </a:r>
            <a:r>
              <a:rPr lang="en-US" altLang="zh-CN" dirty="0"/>
              <a:t>SDT</a:t>
            </a:r>
            <a:r>
              <a:rPr lang="zh-CN" altLang="en-US" dirty="0"/>
              <a:t>进行语义处理，结果是否相一致</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A3DB7B90-9805-4E8B-8C4D-F6717DA231B6}" type="slidenum">
              <a:rPr lang="zh-CN" altLang="en-US" smtClean="0"/>
              <a:pPr>
                <a:defRPr/>
              </a:pPr>
              <a:t>52</a:t>
            </a:fld>
            <a:endParaRPr lang="en-US" altLang="zh-CN"/>
          </a:p>
        </p:txBody>
      </p:sp>
    </p:spTree>
    <p:extLst>
      <p:ext uri="{BB962C8B-B14F-4D97-AF65-F5344CB8AC3E}">
        <p14:creationId xmlns:p14="http://schemas.microsoft.com/office/powerpoint/2010/main" val="181128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3DB7B90-9805-4E8B-8C4D-F6717DA231B6}" type="slidenum">
              <a:rPr lang="zh-CN" altLang="en-US" smtClean="0"/>
              <a:pPr>
                <a:defRPr/>
              </a:pPr>
              <a:t>63</a:t>
            </a:fld>
            <a:endParaRPr lang="en-US" altLang="zh-CN"/>
          </a:p>
        </p:txBody>
      </p:sp>
    </p:spTree>
    <p:extLst>
      <p:ext uri="{BB962C8B-B14F-4D97-AF65-F5344CB8AC3E}">
        <p14:creationId xmlns:p14="http://schemas.microsoft.com/office/powerpoint/2010/main" val="3391825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7"/>
          <p:cNvSpPr>
            <a:spLocks noChangeArrowheads="1"/>
          </p:cNvSpPr>
          <p:nvPr/>
        </p:nvSpPr>
        <p:spPr bwMode="gray">
          <a:xfrm>
            <a:off x="0" y="2971800"/>
            <a:ext cx="9144000" cy="9144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5" name="Text Box 14"/>
          <p:cNvSpPr txBox="1">
            <a:spLocks noChangeArrowheads="1"/>
          </p:cNvSpPr>
          <p:nvPr/>
        </p:nvSpPr>
        <p:spPr bwMode="auto">
          <a:xfrm>
            <a:off x="381000" y="319088"/>
            <a:ext cx="1752600" cy="396875"/>
          </a:xfrm>
          <a:prstGeom prst="rect">
            <a:avLst/>
          </a:prstGeom>
          <a:noFill/>
          <a:ln w="9525">
            <a:noFill/>
            <a:miter lim="800000"/>
            <a:headEnd/>
            <a:tailEnd/>
          </a:ln>
          <a:effectLst/>
        </p:spPr>
        <p:txBody>
          <a:bodyPr>
            <a:spAutoFit/>
          </a:bodyPr>
          <a:lstStyle/>
          <a:p>
            <a:pPr>
              <a:defRPr/>
            </a:pPr>
            <a:r>
              <a:rPr lang="zh-CN" altLang="en-US" sz="2000">
                <a:latin typeface="Verdana" pitchFamily="34" charset="0"/>
                <a:ea typeface="华文行楷" pitchFamily="2" charset="-122"/>
              </a:rPr>
              <a:t>编译原理</a:t>
            </a:r>
          </a:p>
        </p:txBody>
      </p:sp>
      <p:sp>
        <p:nvSpPr>
          <p:cNvPr id="6" name="Rectangle 18"/>
          <p:cNvSpPr>
            <a:spLocks noChangeArrowheads="1"/>
          </p:cNvSpPr>
          <p:nvPr/>
        </p:nvSpPr>
        <p:spPr bwMode="gray">
          <a:xfrm>
            <a:off x="0" y="2895600"/>
            <a:ext cx="8229600" cy="9144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3075" name="Rectangle 3"/>
          <p:cNvSpPr>
            <a:spLocks noGrp="1" noChangeArrowheads="1"/>
          </p:cNvSpPr>
          <p:nvPr>
            <p:ph type="subTitle" idx="1"/>
          </p:nvPr>
        </p:nvSpPr>
        <p:spPr bwMode="black">
          <a:xfrm>
            <a:off x="1905000" y="5410200"/>
            <a:ext cx="5181600" cy="533400"/>
          </a:xfrm>
        </p:spPr>
        <p:txBody>
          <a:bodyPr/>
          <a:lstStyle>
            <a:lvl1pPr marL="0" indent="0" algn="ctr">
              <a:buFont typeface="Wingdings" pitchFamily="2" charset="2"/>
              <a:buNone/>
              <a:defRPr sz="2400">
                <a:latin typeface="华文新魏" pitchFamily="2" charset="-122"/>
              </a:defRPr>
            </a:lvl1pPr>
          </a:lstStyle>
          <a:p>
            <a:r>
              <a:rPr lang="en-US" altLang="zh-CN"/>
              <a:t>Click to edit Master subtitle style</a:t>
            </a:r>
          </a:p>
        </p:txBody>
      </p:sp>
      <p:sp>
        <p:nvSpPr>
          <p:cNvPr id="3074" name="Rectangle 2"/>
          <p:cNvSpPr>
            <a:spLocks noGrp="1" noChangeArrowheads="1"/>
          </p:cNvSpPr>
          <p:nvPr>
            <p:ph type="ctrTitle"/>
          </p:nvPr>
        </p:nvSpPr>
        <p:spPr>
          <a:xfrm>
            <a:off x="685800" y="3048000"/>
            <a:ext cx="7924800" cy="685800"/>
          </a:xfrm>
        </p:spPr>
        <p:txBody>
          <a:bodyPr/>
          <a:lstStyle>
            <a:lvl1pPr>
              <a:defRPr sz="3600">
                <a:latin typeface="华文新魏" pitchFamily="2" charset="-122"/>
                <a:ea typeface="华文新魏" pitchFamily="2" charset="-122"/>
              </a:defRPr>
            </a:lvl1pPr>
          </a:lstStyle>
          <a:p>
            <a:r>
              <a:rPr lang="en-US" altLang="zh-CN"/>
              <a:t>Click to edit Master title style</a:t>
            </a:r>
          </a:p>
        </p:txBody>
      </p:sp>
      <p:sp>
        <p:nvSpPr>
          <p:cNvPr id="7" name="Rectangle 4"/>
          <p:cNvSpPr>
            <a:spLocks noGrp="1" noChangeArrowheads="1"/>
          </p:cNvSpPr>
          <p:nvPr>
            <p:ph type="dt" sz="half" idx="10"/>
          </p:nvPr>
        </p:nvSpPr>
        <p:spPr>
          <a:xfrm>
            <a:off x="3810000" y="6477000"/>
            <a:ext cx="2133600" cy="244475"/>
          </a:xfrm>
          <a:prstGeom prst="rect">
            <a:avLst/>
          </a:prstGeom>
        </p:spPr>
        <p:txBody>
          <a:bodyPr/>
          <a:lstStyle>
            <a:lvl1pPr algn="ctr">
              <a:defRPr sz="1200">
                <a:solidFill>
                  <a:schemeClr val="bg1"/>
                </a:solidFill>
                <a:latin typeface="Arial" charset="0"/>
                <a:ea typeface="宋体" charset="-122"/>
              </a:defRPr>
            </a:lvl1pPr>
          </a:lstStyle>
          <a:p>
            <a:pPr>
              <a:defRPr/>
            </a:pPr>
            <a:fld id="{BF613266-8423-48EB-8EBB-BB11A8A53B0F}" type="datetime1">
              <a:rPr lang="zh-CN" altLang="en-US"/>
              <a:pPr>
                <a:defRPr/>
              </a:pPr>
              <a:t>2023/12/23</a:t>
            </a:fld>
            <a:endParaRPr lang="en-US" altLang="zh-CN"/>
          </a:p>
        </p:txBody>
      </p:sp>
      <p:sp>
        <p:nvSpPr>
          <p:cNvPr id="8" name="Rectangle 5"/>
          <p:cNvSpPr>
            <a:spLocks noGrp="1" noChangeArrowheads="1"/>
          </p:cNvSpPr>
          <p:nvPr>
            <p:ph type="ftr" sz="quarter" idx="11"/>
          </p:nvPr>
        </p:nvSpPr>
        <p:spPr>
          <a:xfrm>
            <a:off x="228600" y="6477000"/>
            <a:ext cx="2895600" cy="244475"/>
          </a:xfrm>
          <a:prstGeom prst="rect">
            <a:avLst/>
          </a:prstGeom>
        </p:spPr>
        <p:txBody>
          <a:bodyPr/>
          <a:lstStyle>
            <a:lvl1pPr algn="ctr">
              <a:defRPr sz="1200">
                <a:latin typeface="Arial" charset="0"/>
                <a:ea typeface="+mn-ea"/>
              </a:defRPr>
            </a:lvl1pPr>
          </a:lstStyle>
          <a:p>
            <a:pPr>
              <a:defRPr/>
            </a:pPr>
            <a:endParaRPr lang="en-US" altLang="zh-CN"/>
          </a:p>
        </p:txBody>
      </p:sp>
      <p:sp>
        <p:nvSpPr>
          <p:cNvPr id="9" name="Rectangle 6"/>
          <p:cNvSpPr>
            <a:spLocks noGrp="1" noChangeArrowheads="1"/>
          </p:cNvSpPr>
          <p:nvPr>
            <p:ph type="sldNum" sz="quarter" idx="12"/>
          </p:nvPr>
        </p:nvSpPr>
        <p:spPr>
          <a:xfrm>
            <a:off x="6553200" y="6477000"/>
            <a:ext cx="2133600" cy="244475"/>
          </a:xfrm>
        </p:spPr>
        <p:txBody>
          <a:bodyPr/>
          <a:lstStyle>
            <a:lvl1pPr algn="ctr">
              <a:defRPr sz="1200" b="0">
                <a:solidFill>
                  <a:schemeClr val="bg1"/>
                </a:solidFill>
                <a:latin typeface="Arial" charset="0"/>
              </a:defRPr>
            </a:lvl1pPr>
          </a:lstStyle>
          <a:p>
            <a:pPr>
              <a:defRPr/>
            </a:pPr>
            <a:fld id="{977AF567-C287-4CA2-8244-685747223813}"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5339C368-E7C4-42F9-AA08-5891E313983C}"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03A388C2-7975-46B4-AAB3-8F4FB4FE4A46}"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30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533400"/>
            <a:ext cx="6019800" cy="5930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67693590-5AFF-4B30-A47A-5EB39F234DA2}"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533400"/>
            <a:ext cx="73914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371600"/>
            <a:ext cx="4038600" cy="509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509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fld id="{A94BE1E3-E340-43AB-AD25-45107BA18B18}"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0" i="0" baseline="0">
                <a:latin typeface="Verdana" pitchFamily="34"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sz="2400">
                <a:solidFill>
                  <a:schemeClr val="bg2">
                    <a:lumMod val="10000"/>
                  </a:schemeClr>
                </a:solidFill>
                <a:latin typeface="Times New Roman" pitchFamily="18" charset="0"/>
                <a:cs typeface="Times New Roman" pitchFamily="18" charset="0"/>
              </a:defRPr>
            </a:lvl1pPr>
            <a:lvl2pPr>
              <a:defRPr sz="2200">
                <a:solidFill>
                  <a:schemeClr val="bg2">
                    <a:lumMod val="10000"/>
                  </a:schemeClr>
                </a:solidFill>
                <a:latin typeface="Times New Roman" pitchFamily="18" charset="0"/>
                <a:cs typeface="Times New Roman" pitchFamily="18" charset="0"/>
              </a:defRPr>
            </a:lvl2pPr>
            <a:lvl3pPr>
              <a:defRPr sz="2000">
                <a:solidFill>
                  <a:schemeClr val="bg2">
                    <a:lumMod val="10000"/>
                  </a:schemeClr>
                </a:solidFill>
                <a:latin typeface="Times New Roman" pitchFamily="18" charset="0"/>
                <a:cs typeface="Times New Roman" pitchFamily="18" charset="0"/>
              </a:defRPr>
            </a:lvl3pPr>
            <a:lvl4pPr>
              <a:defRPr sz="1800">
                <a:solidFill>
                  <a:schemeClr val="bg2">
                    <a:lumMod val="10000"/>
                  </a:schemeClr>
                </a:solidFill>
                <a:latin typeface="Times New Roman" pitchFamily="18" charset="0"/>
                <a:cs typeface="Times New Roman" pitchFamily="18" charset="0"/>
              </a:defRPr>
            </a:lvl4pPr>
            <a:lvl5pPr>
              <a:defRPr sz="1800">
                <a:solidFill>
                  <a:schemeClr val="bg2">
                    <a:lumMod val="10000"/>
                  </a:schemeClr>
                </a:solidFill>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4F59812E-BAC6-44E0-817C-B24A0BB6D99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标题和内容">
    <p:spTree>
      <p:nvGrpSpPr>
        <p:cNvPr id="1" name=""/>
        <p:cNvGrpSpPr/>
        <p:nvPr/>
      </p:nvGrpSpPr>
      <p:grpSpPr>
        <a:xfrm>
          <a:off x="0" y="0"/>
          <a:ext cx="0" cy="0"/>
          <a:chOff x="0" y="0"/>
          <a:chExt cx="0" cy="0"/>
        </a:xfrm>
      </p:grpSpPr>
      <p:cxnSp>
        <p:nvCxnSpPr>
          <p:cNvPr id="4" name="直接连接符 3"/>
          <p:cNvCxnSpPr/>
          <p:nvPr userDrawn="1"/>
        </p:nvCxnSpPr>
        <p:spPr>
          <a:xfrm>
            <a:off x="457200" y="1143000"/>
            <a:ext cx="822960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sz="2800">
                <a:solidFill>
                  <a:schemeClr val="tx1"/>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1B9A34A9-5A08-442A-B129-49AB162C813B}"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a:lvl1pPr>
          </a:lstStyle>
          <a:p>
            <a:r>
              <a:rPr lang="zh-CN" altLang="en-US"/>
              <a:t>单击此处编辑母版标题样式</a:t>
            </a:r>
          </a:p>
        </p:txBody>
      </p:sp>
      <p:sp>
        <p:nvSpPr>
          <p:cNvPr id="3" name="内容占位符 2"/>
          <p:cNvSpPr>
            <a:spLocks noGrp="1"/>
          </p:cNvSpPr>
          <p:nvPr>
            <p:ph sz="half" idx="1"/>
          </p:nvPr>
        </p:nvSpPr>
        <p:spPr>
          <a:xfrm>
            <a:off x="457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fld id="{DD99424C-E080-4143-BFBF-6B1F8C970AE8}"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pPr>
              <a:defRPr/>
            </a:pPr>
            <a:fld id="{F765E5E6-585F-4049-B0C4-83D818FDE4D9}"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pPr>
              <a:defRPr/>
            </a:pPr>
            <a:fld id="{95DD3168-A625-4E3E-88A5-A4B45C7BDA83}"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485F81A-8FCD-445C-B17F-6B6E4151245E}"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7A9F00BB-DCFC-47CB-AC99-E1BE294480C2}"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0" y="533400"/>
            <a:ext cx="9144000" cy="6858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1040" name="Rectangle 16"/>
          <p:cNvSpPr>
            <a:spLocks noChangeArrowheads="1"/>
          </p:cNvSpPr>
          <p:nvPr/>
        </p:nvSpPr>
        <p:spPr bwMode="gray">
          <a:xfrm>
            <a:off x="0" y="457200"/>
            <a:ext cx="8229600" cy="6858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2052" name="Rectangle 3"/>
          <p:cNvSpPr>
            <a:spLocks noGrp="1" noChangeArrowheads="1"/>
          </p:cNvSpPr>
          <p:nvPr>
            <p:ph type="body" idx="1"/>
          </p:nvPr>
        </p:nvSpPr>
        <p:spPr bwMode="auto">
          <a:xfrm>
            <a:off x="457200" y="1371600"/>
            <a:ext cx="8229600" cy="509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sldNum" sz="quarter" idx="4"/>
          </p:nvPr>
        </p:nvSpPr>
        <p:spPr bwMode="auto">
          <a:xfrm>
            <a:off x="6629400" y="6553200"/>
            <a:ext cx="2133600" cy="25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latin typeface="+mn-lt"/>
                <a:ea typeface="宋体" pitchFamily="2" charset="-122"/>
              </a:defRPr>
            </a:lvl1pPr>
          </a:lstStyle>
          <a:p>
            <a:pPr>
              <a:defRPr/>
            </a:pPr>
            <a:fld id="{087CF28A-0C43-4DE3-9A7F-D5902BF50DCD}" type="slidenum">
              <a:rPr lang="zh-CN" altLang="en-US"/>
              <a:pPr>
                <a:defRPr/>
              </a:pPr>
              <a:t>‹#›</a:t>
            </a:fld>
            <a:endParaRPr lang="en-US" altLang="zh-CN"/>
          </a:p>
        </p:txBody>
      </p:sp>
      <p:sp>
        <p:nvSpPr>
          <p:cNvPr id="2054" name="Rectangle 2"/>
          <p:cNvSpPr>
            <a:spLocks noGrp="1" noChangeArrowheads="1"/>
          </p:cNvSpPr>
          <p:nvPr>
            <p:ph type="title"/>
          </p:nvPr>
        </p:nvSpPr>
        <p:spPr bwMode="white">
          <a:xfrm>
            <a:off x="838200" y="533400"/>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4035" r:id="rId1"/>
    <p:sldLayoutId id="2147484024" r:id="rId2"/>
    <p:sldLayoutId id="2147484036"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Lst>
  <p:hf hdr="0"/>
  <p:txStyles>
    <p:title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华文行楷" pitchFamily="2" charset="-122"/>
          <a:ea typeface="华文行楷" pitchFamily="2" charset="-122"/>
        </a:defRPr>
      </a:lvl2pPr>
      <a:lvl3pPr algn="ctr" rtl="0" eaLnBrk="0" fontAlgn="base" hangingPunct="0">
        <a:spcBef>
          <a:spcPct val="0"/>
        </a:spcBef>
        <a:spcAft>
          <a:spcPct val="0"/>
        </a:spcAft>
        <a:defRPr sz="2800">
          <a:solidFill>
            <a:schemeClr val="bg1"/>
          </a:solidFill>
          <a:latin typeface="华文行楷" pitchFamily="2" charset="-122"/>
          <a:ea typeface="华文行楷" pitchFamily="2" charset="-122"/>
        </a:defRPr>
      </a:lvl3pPr>
      <a:lvl4pPr algn="ctr" rtl="0" eaLnBrk="0" fontAlgn="base" hangingPunct="0">
        <a:spcBef>
          <a:spcPct val="0"/>
        </a:spcBef>
        <a:spcAft>
          <a:spcPct val="0"/>
        </a:spcAft>
        <a:defRPr sz="2800">
          <a:solidFill>
            <a:schemeClr val="bg1"/>
          </a:solidFill>
          <a:latin typeface="华文行楷" pitchFamily="2" charset="-122"/>
          <a:ea typeface="华文行楷" pitchFamily="2" charset="-122"/>
        </a:defRPr>
      </a:lvl4pPr>
      <a:lvl5pPr algn="ctr" rtl="0" eaLnBrk="0" fontAlgn="base" hangingPunct="0">
        <a:spcBef>
          <a:spcPct val="0"/>
        </a:spcBef>
        <a:spcAft>
          <a:spcPct val="0"/>
        </a:spcAft>
        <a:defRPr sz="2800">
          <a:solidFill>
            <a:schemeClr val="bg1"/>
          </a:solidFill>
          <a:latin typeface="华文行楷" pitchFamily="2" charset="-122"/>
          <a:ea typeface="华文行楷" pitchFamily="2" charset="-122"/>
        </a:defRPr>
      </a:lvl5pPr>
      <a:lvl6pPr marL="457200" algn="ctr" rtl="0" fontAlgn="base">
        <a:spcBef>
          <a:spcPct val="0"/>
        </a:spcBef>
        <a:spcAft>
          <a:spcPct val="0"/>
        </a:spcAft>
        <a:defRPr sz="3200">
          <a:solidFill>
            <a:schemeClr val="bg1"/>
          </a:solidFill>
          <a:latin typeface="华文行楷" pitchFamily="2" charset="-122"/>
          <a:ea typeface="华文行楷" pitchFamily="2" charset="-122"/>
        </a:defRPr>
      </a:lvl6pPr>
      <a:lvl7pPr marL="914400" algn="ctr" rtl="0" fontAlgn="base">
        <a:spcBef>
          <a:spcPct val="0"/>
        </a:spcBef>
        <a:spcAft>
          <a:spcPct val="0"/>
        </a:spcAft>
        <a:defRPr sz="3200">
          <a:solidFill>
            <a:schemeClr val="bg1"/>
          </a:solidFill>
          <a:latin typeface="华文行楷" pitchFamily="2" charset="-122"/>
          <a:ea typeface="华文行楷" pitchFamily="2" charset="-122"/>
        </a:defRPr>
      </a:lvl7pPr>
      <a:lvl8pPr marL="1371600" algn="ctr" rtl="0" fontAlgn="base">
        <a:spcBef>
          <a:spcPct val="0"/>
        </a:spcBef>
        <a:spcAft>
          <a:spcPct val="0"/>
        </a:spcAft>
        <a:defRPr sz="3200">
          <a:solidFill>
            <a:schemeClr val="bg1"/>
          </a:solidFill>
          <a:latin typeface="华文行楷" pitchFamily="2" charset="-122"/>
          <a:ea typeface="华文行楷" pitchFamily="2" charset="-122"/>
        </a:defRPr>
      </a:lvl8pPr>
      <a:lvl9pPr marL="1828800" algn="ctr" rtl="0" fontAlgn="base">
        <a:spcBef>
          <a:spcPct val="0"/>
        </a:spcBef>
        <a:spcAft>
          <a:spcPct val="0"/>
        </a:spcAft>
        <a:defRPr sz="3200">
          <a:solidFill>
            <a:schemeClr val="bg1"/>
          </a:solidFill>
          <a:latin typeface="华文行楷" pitchFamily="2" charset="-122"/>
          <a:ea typeface="华文行楷" pitchFamily="2" charset="-122"/>
        </a:defRPr>
      </a:lvl9pPr>
    </p:titleStyle>
    <p:bodyStyle>
      <a:lvl1pPr marL="342900" indent="-342900" algn="l" rtl="0" eaLnBrk="0" fontAlgn="base" hangingPunct="0">
        <a:lnSpc>
          <a:spcPct val="120000"/>
        </a:lnSpc>
        <a:spcBef>
          <a:spcPct val="20000"/>
        </a:spcBef>
        <a:spcAft>
          <a:spcPct val="0"/>
        </a:spcAft>
        <a:buClr>
          <a:schemeClr val="hlink"/>
        </a:buClr>
        <a:buFont typeface="Wingdings" pitchFamily="2" charset="2"/>
        <a:buChar char="v"/>
        <a:defRPr sz="24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accent1"/>
        </a:buClr>
        <a:buFont typeface="Wingdings" pitchFamily="2" charset="2"/>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chemeClr val="tx1"/>
        </a:buClr>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har char="»"/>
        <a:defRPr sz="2000">
          <a:solidFill>
            <a:schemeClr val="tx1"/>
          </a:solidFill>
          <a:latin typeface="+mn-lt"/>
          <a:ea typeface="+mn-ea"/>
        </a:defRPr>
      </a:lvl5pPr>
      <a:lvl6pPr marL="2514600" indent="-228600" algn="l" rtl="0" fontAlgn="base">
        <a:lnSpc>
          <a:spcPct val="120000"/>
        </a:lnSpc>
        <a:spcBef>
          <a:spcPct val="20000"/>
        </a:spcBef>
        <a:spcAft>
          <a:spcPct val="0"/>
        </a:spcAft>
        <a:buChar char="»"/>
        <a:defRPr>
          <a:solidFill>
            <a:schemeClr val="tx1"/>
          </a:solidFill>
          <a:latin typeface="+mn-lt"/>
          <a:ea typeface="+mn-ea"/>
        </a:defRPr>
      </a:lvl6pPr>
      <a:lvl7pPr marL="2971800" indent="-228600" algn="l" rtl="0" fontAlgn="base">
        <a:lnSpc>
          <a:spcPct val="120000"/>
        </a:lnSpc>
        <a:spcBef>
          <a:spcPct val="20000"/>
        </a:spcBef>
        <a:spcAft>
          <a:spcPct val="0"/>
        </a:spcAft>
        <a:buChar char="»"/>
        <a:defRPr>
          <a:solidFill>
            <a:schemeClr val="tx1"/>
          </a:solidFill>
          <a:latin typeface="+mn-lt"/>
          <a:ea typeface="+mn-ea"/>
        </a:defRPr>
      </a:lvl7pPr>
      <a:lvl8pPr marL="3429000" indent="-228600" algn="l" rtl="0" fontAlgn="base">
        <a:lnSpc>
          <a:spcPct val="120000"/>
        </a:lnSpc>
        <a:spcBef>
          <a:spcPct val="20000"/>
        </a:spcBef>
        <a:spcAft>
          <a:spcPct val="0"/>
        </a:spcAft>
        <a:buChar char="»"/>
        <a:defRPr>
          <a:solidFill>
            <a:schemeClr val="tx1"/>
          </a:solidFill>
          <a:latin typeface="+mn-lt"/>
          <a:ea typeface="+mn-ea"/>
        </a:defRPr>
      </a:lvl8pPr>
      <a:lvl9pPr marL="3886200" indent="-228600" algn="l" rtl="0" fontAlgn="base">
        <a:lnSpc>
          <a:spcPct val="120000"/>
        </a:lnSpc>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zh-CN" altLang="en-US" sz="3200" dirty="0">
                <a:solidFill>
                  <a:srgbClr val="000000"/>
                </a:solidFill>
              </a:rPr>
              <a:t>第</a:t>
            </a:r>
            <a:r>
              <a:rPr lang="en-US" altLang="zh-CN" sz="3200" dirty="0">
                <a:solidFill>
                  <a:srgbClr val="000000"/>
                </a:solidFill>
                <a:latin typeface="Times New Roman" pitchFamily="18" charset="0"/>
              </a:rPr>
              <a:t>5</a:t>
            </a:r>
            <a:r>
              <a:rPr lang="zh-CN" altLang="en-US" sz="3200" dirty="0">
                <a:solidFill>
                  <a:srgbClr val="000000"/>
                </a:solidFill>
              </a:rPr>
              <a:t>章</a:t>
            </a:r>
            <a:r>
              <a:rPr lang="zh-CN" altLang="en-US" dirty="0">
                <a:solidFill>
                  <a:srgbClr val="000000"/>
                </a:solidFill>
              </a:rPr>
              <a:t> 语法制导翻译</a:t>
            </a:r>
            <a:endParaRPr lang="en-US" altLang="zh-CN" sz="3200" dirty="0">
              <a:solidFill>
                <a:srgbClr val="000000"/>
              </a:solidFill>
            </a:endParaRPr>
          </a:p>
        </p:txBody>
      </p:sp>
      <p:sp>
        <p:nvSpPr>
          <p:cNvPr id="5123" name="Rectangle 3"/>
          <p:cNvSpPr>
            <a:spLocks noGrp="1" noChangeArrowheads="1"/>
          </p:cNvSpPr>
          <p:nvPr>
            <p:ph type="subTitle" idx="1"/>
          </p:nvPr>
        </p:nvSpPr>
        <p:spPr>
          <a:xfrm>
            <a:off x="1600200" y="5181600"/>
            <a:ext cx="5715000" cy="533400"/>
          </a:xfrm>
        </p:spPr>
        <p:txBody>
          <a:bodyPr/>
          <a:lstStyle/>
          <a:p>
            <a:pPr eaLnBrk="1" hangingPunct="1"/>
            <a:r>
              <a:rPr lang="zh-CN" altLang="en-US" sz="2000" dirty="0"/>
              <a:t>西北大学信息学院计算机科学</a:t>
            </a:r>
            <a:r>
              <a:rPr lang="zh-CN" altLang="en-US" sz="2000"/>
              <a:t>系 付丽娜</a:t>
            </a:r>
            <a:endParaRPr lang="zh-CN" altLang="en-US" sz="20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4"/>
          <p:cNvSpPr>
            <a:spLocks noGrp="1"/>
          </p:cNvSpPr>
          <p:nvPr>
            <p:ph type="title"/>
          </p:nvPr>
        </p:nvSpPr>
        <p:spPr/>
        <p:txBody>
          <a:bodyPr/>
          <a:lstStyle/>
          <a:p>
            <a:r>
              <a:rPr lang="zh-CN" altLang="en-US"/>
              <a:t>例</a:t>
            </a:r>
            <a:r>
              <a:rPr lang="en-US" altLang="zh-CN"/>
              <a:t>……</a:t>
            </a:r>
            <a:r>
              <a:rPr lang="zh-CN" altLang="en-US"/>
              <a:t>语法制导定义</a:t>
            </a:r>
          </a:p>
        </p:txBody>
      </p:sp>
      <p:sp>
        <p:nvSpPr>
          <p:cNvPr id="13315" name="内容占位符 5"/>
          <p:cNvSpPr>
            <a:spLocks noGrp="1"/>
          </p:cNvSpPr>
          <p:nvPr>
            <p:ph idx="1"/>
          </p:nvPr>
        </p:nvSpPr>
        <p:spPr>
          <a:xfrm>
            <a:off x="457200" y="1371600"/>
            <a:ext cx="8229600" cy="990600"/>
          </a:xfrm>
        </p:spPr>
        <p:txBody>
          <a:bodyPr/>
          <a:lstStyle/>
          <a:p>
            <a:r>
              <a:rPr lang="zh-CN" altLang="en-US" dirty="0"/>
              <a:t>例</a:t>
            </a:r>
            <a:r>
              <a:rPr lang="en-US" altLang="zh-CN" dirty="0"/>
              <a:t>5.1 </a:t>
            </a:r>
            <a:r>
              <a:rPr lang="zh-CN" altLang="en-US" dirty="0"/>
              <a:t>一个简单的桌面计算器的语法制导定义</a:t>
            </a:r>
            <a:r>
              <a:rPr lang="en-US" altLang="zh-CN" dirty="0"/>
              <a:t>SDD</a:t>
            </a:r>
            <a:endParaRPr lang="zh-CN" altLang="en-US" dirty="0"/>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BE004DFB-24BC-4635-9A52-50D60F4EC99A}" type="slidenum">
              <a:rPr lang="zh-CN" altLang="en-US" smtClean="0"/>
              <a:pPr>
                <a:defRPr/>
              </a:pPr>
              <a:t>10</a:t>
            </a:fld>
            <a:endParaRPr lang="en-US" altLang="zh-CN"/>
          </a:p>
        </p:txBody>
      </p:sp>
      <p:pic>
        <p:nvPicPr>
          <p:cNvPr id="13317" name="Picture 2"/>
          <p:cNvPicPr>
            <a:picLocks noChangeAspect="1" noChangeArrowheads="1"/>
          </p:cNvPicPr>
          <p:nvPr/>
        </p:nvPicPr>
        <p:blipFill>
          <a:blip r:embed="rId2"/>
          <a:srcRect/>
          <a:stretch>
            <a:fillRect/>
          </a:stretch>
        </p:blipFill>
        <p:spPr bwMode="auto">
          <a:xfrm>
            <a:off x="1219200" y="2209800"/>
            <a:ext cx="6324600" cy="3937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en-US" altLang="zh-CN"/>
              <a:t>S</a:t>
            </a:r>
            <a:r>
              <a:rPr lang="zh-CN" altLang="en-US"/>
              <a:t>属性的</a:t>
            </a:r>
            <a:r>
              <a:rPr lang="en-US" altLang="zh-CN"/>
              <a:t>SDD</a:t>
            </a:r>
            <a:endParaRPr lang="zh-CN" altLang="en-US"/>
          </a:p>
        </p:txBody>
      </p:sp>
      <p:sp>
        <p:nvSpPr>
          <p:cNvPr id="14339" name="内容占位符 2"/>
          <p:cNvSpPr>
            <a:spLocks noGrp="1"/>
          </p:cNvSpPr>
          <p:nvPr>
            <p:ph idx="1"/>
          </p:nvPr>
        </p:nvSpPr>
        <p:spPr/>
        <p:txBody>
          <a:bodyPr/>
          <a:lstStyle/>
          <a:p>
            <a:pPr>
              <a:lnSpc>
                <a:spcPct val="140000"/>
              </a:lnSpc>
              <a:defRPr/>
            </a:pPr>
            <a:r>
              <a:rPr lang="en-US" altLang="zh-CN" dirty="0"/>
              <a:t>S</a:t>
            </a:r>
            <a:r>
              <a:rPr lang="zh-CN" altLang="en-US" dirty="0"/>
              <a:t>属性（</a:t>
            </a:r>
            <a:r>
              <a:rPr lang="en-US" altLang="zh-CN" i="1" dirty="0"/>
              <a:t>S-attribute</a:t>
            </a:r>
            <a:r>
              <a:rPr lang="zh-CN" altLang="en-US" dirty="0"/>
              <a:t>）的</a:t>
            </a:r>
            <a:r>
              <a:rPr lang="en-US" altLang="zh-CN" dirty="0" err="1"/>
              <a:t>SDD</a:t>
            </a:r>
            <a:endParaRPr lang="en-US" altLang="zh-CN" dirty="0"/>
          </a:p>
          <a:p>
            <a:pPr lvl="1">
              <a:lnSpc>
                <a:spcPct val="140000"/>
              </a:lnSpc>
              <a:defRPr/>
            </a:pPr>
            <a:r>
              <a:rPr lang="zh-CN" altLang="en-US" dirty="0"/>
              <a:t>一个只包含综合属性的</a:t>
            </a:r>
            <a:r>
              <a:rPr lang="en-US" altLang="zh-CN" dirty="0" err="1"/>
              <a:t>SDD</a:t>
            </a:r>
            <a:r>
              <a:rPr lang="zh-CN" altLang="en-US" dirty="0"/>
              <a:t>称为</a:t>
            </a:r>
            <a:r>
              <a:rPr lang="en-US" altLang="zh-CN" dirty="0"/>
              <a:t>S</a:t>
            </a:r>
            <a:r>
              <a:rPr lang="zh-CN" altLang="en-US" dirty="0"/>
              <a:t>属性的</a:t>
            </a:r>
            <a:r>
              <a:rPr lang="en-US" altLang="zh-CN" dirty="0" err="1"/>
              <a:t>SDD</a:t>
            </a:r>
            <a:endParaRPr lang="en-US" altLang="zh-CN" dirty="0"/>
          </a:p>
          <a:p>
            <a:pPr lvl="1">
              <a:lnSpc>
                <a:spcPct val="140000"/>
              </a:lnSpc>
              <a:defRPr/>
            </a:pPr>
            <a:r>
              <a:rPr lang="zh-CN" altLang="en-US" dirty="0"/>
              <a:t>在一个</a:t>
            </a:r>
            <a:r>
              <a:rPr lang="en-US" altLang="zh-CN" dirty="0"/>
              <a:t>S</a:t>
            </a:r>
            <a:r>
              <a:rPr lang="zh-CN" altLang="en-US" dirty="0"/>
              <a:t>属性的</a:t>
            </a:r>
            <a:r>
              <a:rPr lang="en-US" altLang="zh-CN" dirty="0" err="1"/>
              <a:t>SDD</a:t>
            </a:r>
            <a:r>
              <a:rPr lang="zh-CN" altLang="en-US" dirty="0"/>
              <a:t>中，每个规则都根据相应产生式的右部中的属性值来计算产生式左部非终结符的一个属性</a:t>
            </a:r>
            <a:endParaRPr lang="en-US" altLang="zh-CN" dirty="0"/>
          </a:p>
          <a:p>
            <a:pPr>
              <a:lnSpc>
                <a:spcPct val="140000"/>
              </a:lnSpc>
              <a:defRPr/>
            </a:pPr>
            <a:r>
              <a:rPr lang="zh-CN" altLang="en-US" dirty="0"/>
              <a:t>属性文法</a:t>
            </a:r>
            <a:endParaRPr lang="en-US" altLang="zh-CN" dirty="0"/>
          </a:p>
          <a:p>
            <a:pPr lvl="1">
              <a:lnSpc>
                <a:spcPct val="140000"/>
              </a:lnSpc>
              <a:defRPr/>
            </a:pPr>
            <a:r>
              <a:rPr lang="zh-CN" altLang="en-US" dirty="0"/>
              <a:t>没有副作用的</a:t>
            </a:r>
            <a:r>
              <a:rPr lang="en-US" altLang="zh-CN" dirty="0" err="1"/>
              <a:t>SDD</a:t>
            </a:r>
            <a:r>
              <a:rPr lang="zh-CN" altLang="en-US" dirty="0"/>
              <a:t>也称为属性文法（</a:t>
            </a:r>
            <a:r>
              <a:rPr lang="en-US" altLang="zh-CN" i="1" dirty="0"/>
              <a:t>attribute grammar</a:t>
            </a:r>
            <a:r>
              <a:rPr lang="zh-CN" altLang="en-US" dirty="0"/>
              <a:t>）</a:t>
            </a:r>
            <a:endParaRPr lang="en-US" altLang="zh-CN" dirty="0"/>
          </a:p>
          <a:p>
            <a:pPr lvl="1">
              <a:lnSpc>
                <a:spcPct val="140000"/>
              </a:lnSpc>
              <a:defRPr/>
            </a:pPr>
            <a:r>
              <a:rPr lang="zh-CN" altLang="en-US" dirty="0"/>
              <a:t>一个属性文法的规则仅仅通过其他属性值和常量值来定义一个属性值</a:t>
            </a:r>
          </a:p>
          <a:p>
            <a:pPr>
              <a:lnSpc>
                <a:spcPct val="140000"/>
              </a:lnSpc>
              <a:defRPr/>
            </a:pPr>
            <a:endParaRPr lang="zh-CN" altLang="en-US" dirty="0"/>
          </a:p>
        </p:txBody>
      </p:sp>
      <p:sp>
        <p:nvSpPr>
          <p:cNvPr id="4" name="灯片编号占位符 3"/>
          <p:cNvSpPr>
            <a:spLocks noGrp="1"/>
          </p:cNvSpPr>
          <p:nvPr>
            <p:ph type="sldNum" sz="quarter" idx="10"/>
          </p:nvPr>
        </p:nvSpPr>
        <p:spPr/>
        <p:txBody>
          <a:bodyPr/>
          <a:lstStyle/>
          <a:p>
            <a:pPr>
              <a:defRPr/>
            </a:pPr>
            <a:fld id="{F9A704DA-100C-44AB-9E1F-82EA7EBE314C}" type="slidenum">
              <a:rPr lang="zh-CN" altLang="en-US" smtClean="0"/>
              <a:pPr>
                <a:defRPr/>
              </a:pPr>
              <a:t>11</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a:t>在语法分析树的结点上对</a:t>
            </a:r>
            <a:r>
              <a:rPr lang="en-US" altLang="zh-CN"/>
              <a:t>SDD</a:t>
            </a:r>
            <a:r>
              <a:rPr lang="zh-CN" altLang="en-US"/>
              <a:t>求值</a:t>
            </a:r>
          </a:p>
        </p:txBody>
      </p:sp>
      <p:sp>
        <p:nvSpPr>
          <p:cNvPr id="15363" name="内容占位符 2"/>
          <p:cNvSpPr>
            <a:spLocks noGrp="1"/>
          </p:cNvSpPr>
          <p:nvPr>
            <p:ph idx="1"/>
          </p:nvPr>
        </p:nvSpPr>
        <p:spPr/>
        <p:txBody>
          <a:bodyPr/>
          <a:lstStyle/>
          <a:p>
            <a:pPr>
              <a:lnSpc>
                <a:spcPct val="130000"/>
              </a:lnSpc>
              <a:defRPr/>
            </a:pPr>
            <a:r>
              <a:rPr lang="zh-CN" altLang="en-US" dirty="0"/>
              <a:t>属性值的计算（语义处理）</a:t>
            </a:r>
            <a:endParaRPr lang="en-US" altLang="zh-CN" dirty="0"/>
          </a:p>
          <a:p>
            <a:pPr lvl="1">
              <a:lnSpc>
                <a:spcPct val="130000"/>
              </a:lnSpc>
              <a:defRPr/>
            </a:pPr>
            <a:r>
              <a:rPr lang="zh-CN" altLang="en-US" dirty="0"/>
              <a:t>可以先构造一棵语法分析树，然后使用</a:t>
            </a:r>
            <a:r>
              <a:rPr lang="en-US" altLang="zh-CN" dirty="0" err="1"/>
              <a:t>SDD</a:t>
            </a:r>
            <a:r>
              <a:rPr lang="zh-CN" altLang="en-US" dirty="0"/>
              <a:t>的规则对这棵语法分析树的各个结点上的所有属性求值</a:t>
            </a:r>
            <a:endParaRPr lang="en-US" altLang="zh-CN" dirty="0"/>
          </a:p>
          <a:p>
            <a:pPr lvl="2">
              <a:lnSpc>
                <a:spcPct val="130000"/>
              </a:lnSpc>
              <a:defRPr/>
            </a:pPr>
            <a:r>
              <a:rPr lang="zh-CN" altLang="en-US" dirty="0"/>
              <a:t>实际上编译器不需要显式构造语法分析树</a:t>
            </a:r>
            <a:endParaRPr lang="en-US" altLang="zh-CN" dirty="0"/>
          </a:p>
          <a:p>
            <a:pPr lvl="2">
              <a:lnSpc>
                <a:spcPct val="130000"/>
              </a:lnSpc>
              <a:defRPr/>
            </a:pPr>
            <a:r>
              <a:rPr lang="zh-CN" altLang="en-US" dirty="0"/>
              <a:t>但实际上这个过程对应了一棵树的生长过程，而且在生长过程中每个节点的值将会被计算</a:t>
            </a:r>
            <a:endParaRPr lang="en-US" altLang="zh-CN" dirty="0"/>
          </a:p>
          <a:p>
            <a:pPr>
              <a:lnSpc>
                <a:spcPct val="130000"/>
              </a:lnSpc>
              <a:defRPr/>
            </a:pPr>
            <a:r>
              <a:rPr lang="zh-CN" altLang="en-US" dirty="0"/>
              <a:t>注释语法分析树（</a:t>
            </a:r>
            <a:r>
              <a:rPr lang="en-US" altLang="zh-CN" i="1" dirty="0"/>
              <a:t>annotated parse tree</a:t>
            </a:r>
            <a:r>
              <a:rPr lang="zh-CN" altLang="en-US" dirty="0"/>
              <a:t>）</a:t>
            </a:r>
            <a:endParaRPr lang="en-US" altLang="zh-CN" dirty="0"/>
          </a:p>
          <a:p>
            <a:pPr lvl="1">
              <a:lnSpc>
                <a:spcPct val="130000"/>
              </a:lnSpc>
              <a:defRPr/>
            </a:pPr>
            <a:r>
              <a:rPr lang="zh-CN" altLang="en-US" dirty="0">
                <a:solidFill>
                  <a:srgbClr val="FF0000"/>
                </a:solidFill>
              </a:rPr>
              <a:t>一个显示了各个属性的值的语法分析树称为注释语法分析树</a:t>
            </a:r>
            <a:endParaRPr lang="en-US" altLang="zh-CN" dirty="0">
              <a:solidFill>
                <a:srgbClr val="FF0000"/>
              </a:solidFill>
            </a:endParaRPr>
          </a:p>
          <a:p>
            <a:pPr>
              <a:lnSpc>
                <a:spcPct val="130000"/>
              </a:lnSpc>
              <a:defRPr/>
            </a:pPr>
            <a:r>
              <a:rPr lang="zh-CN" altLang="en-US" dirty="0"/>
              <a:t>问题</a:t>
            </a:r>
            <a:endParaRPr lang="en-US" altLang="zh-CN" dirty="0"/>
          </a:p>
          <a:p>
            <a:pPr lvl="1">
              <a:lnSpc>
                <a:spcPct val="130000"/>
              </a:lnSpc>
              <a:defRPr/>
            </a:pPr>
            <a:r>
              <a:rPr lang="zh-CN" altLang="en-US" dirty="0"/>
              <a:t>按照什么</a:t>
            </a:r>
            <a:r>
              <a:rPr lang="zh-CN" altLang="en-US" dirty="0">
                <a:solidFill>
                  <a:srgbClr val="FF0000"/>
                </a:solidFill>
              </a:rPr>
              <a:t>顺序</a:t>
            </a:r>
            <a:r>
              <a:rPr lang="zh-CN" altLang="en-US" dirty="0"/>
              <a:t>计算各个属性？</a:t>
            </a:r>
          </a:p>
        </p:txBody>
      </p:sp>
      <p:sp>
        <p:nvSpPr>
          <p:cNvPr id="4" name="灯片编号占位符 3"/>
          <p:cNvSpPr>
            <a:spLocks noGrp="1"/>
          </p:cNvSpPr>
          <p:nvPr>
            <p:ph type="sldNum" sz="quarter" idx="10"/>
          </p:nvPr>
        </p:nvSpPr>
        <p:spPr/>
        <p:txBody>
          <a:bodyPr/>
          <a:lstStyle/>
          <a:p>
            <a:pPr>
              <a:defRPr/>
            </a:pPr>
            <a:fld id="{BDC42557-6E83-441B-A1D0-4CA34FEFF918}" type="slidenum">
              <a:rPr lang="zh-CN" altLang="en-US" smtClean="0"/>
              <a:pPr>
                <a:defRPr/>
              </a:pPr>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t>在语法分析树的结点上对</a:t>
            </a:r>
            <a:r>
              <a:rPr lang="en-US" altLang="zh-CN"/>
              <a:t>SDD</a:t>
            </a:r>
            <a:r>
              <a:rPr lang="zh-CN" altLang="en-US"/>
              <a:t>求值</a:t>
            </a:r>
          </a:p>
        </p:txBody>
      </p:sp>
      <p:sp>
        <p:nvSpPr>
          <p:cNvPr id="16387" name="内容占位符 2"/>
          <p:cNvSpPr>
            <a:spLocks noGrp="1"/>
          </p:cNvSpPr>
          <p:nvPr>
            <p:ph idx="1"/>
          </p:nvPr>
        </p:nvSpPr>
        <p:spPr>
          <a:xfrm>
            <a:off x="457200" y="1371600"/>
            <a:ext cx="8229600" cy="3886200"/>
          </a:xfrm>
        </p:spPr>
        <p:txBody>
          <a:bodyPr/>
          <a:lstStyle/>
          <a:p>
            <a:pPr>
              <a:defRPr/>
            </a:pPr>
            <a:r>
              <a:rPr lang="zh-CN" altLang="en-US" dirty="0"/>
              <a:t>属性的计算顺序</a:t>
            </a:r>
            <a:endParaRPr lang="en-US" altLang="zh-CN" dirty="0"/>
          </a:p>
          <a:p>
            <a:pPr lvl="1">
              <a:defRPr/>
            </a:pPr>
            <a:r>
              <a:rPr lang="zh-CN" altLang="en-US" dirty="0"/>
              <a:t>在对一棵语法分析树的某个结点的一个属性求值之前，必须首先求出这个属性值所依赖的所有属性值</a:t>
            </a:r>
            <a:endParaRPr lang="en-US" altLang="zh-CN" dirty="0"/>
          </a:p>
          <a:p>
            <a:pPr>
              <a:defRPr/>
            </a:pPr>
            <a:r>
              <a:rPr lang="zh-CN" altLang="en-US" dirty="0"/>
              <a:t>综合属性的计算</a:t>
            </a:r>
            <a:endParaRPr lang="en-US" altLang="zh-CN" dirty="0"/>
          </a:p>
          <a:p>
            <a:pPr lvl="1">
              <a:defRPr/>
            </a:pPr>
            <a:r>
              <a:rPr lang="zh-CN" altLang="en-US" dirty="0"/>
              <a:t>对于综合属性，可以按照任何自底向上的顺序计算它们的值</a:t>
            </a:r>
            <a:endParaRPr lang="en-US" altLang="zh-CN" dirty="0"/>
          </a:p>
          <a:p>
            <a:pPr lvl="2">
              <a:defRPr/>
            </a:pPr>
            <a:r>
              <a:rPr lang="zh-CN" altLang="en-US" dirty="0"/>
              <a:t>比如对语法分析树进行后序遍历</a:t>
            </a:r>
            <a:endParaRPr lang="en-US" altLang="zh-CN" dirty="0"/>
          </a:p>
          <a:p>
            <a:pPr>
              <a:defRPr/>
            </a:pPr>
            <a:r>
              <a:rPr lang="zh-CN" altLang="en-US" dirty="0"/>
              <a:t>同时有继承属性和综合属性的</a:t>
            </a:r>
            <a:r>
              <a:rPr lang="en-US" altLang="zh-CN" dirty="0"/>
              <a:t>SDD</a:t>
            </a:r>
          </a:p>
          <a:p>
            <a:pPr lvl="1">
              <a:defRPr/>
            </a:pPr>
            <a:r>
              <a:rPr lang="zh-CN" altLang="en-US" dirty="0"/>
              <a:t>不能保证有一个顺序对各个结点上的属性求值</a:t>
            </a:r>
          </a:p>
        </p:txBody>
      </p:sp>
      <p:sp>
        <p:nvSpPr>
          <p:cNvPr id="4" name="灯片编号占位符 3"/>
          <p:cNvSpPr>
            <a:spLocks noGrp="1"/>
          </p:cNvSpPr>
          <p:nvPr>
            <p:ph type="sldNum" sz="quarter" idx="10"/>
          </p:nvPr>
        </p:nvSpPr>
        <p:spPr/>
        <p:txBody>
          <a:bodyPr/>
          <a:lstStyle/>
          <a:p>
            <a:pPr>
              <a:defRPr/>
            </a:pPr>
            <a:fld id="{E3189F02-2704-4DB6-B865-1CA68C40A447}" type="slidenum">
              <a:rPr lang="zh-CN" altLang="en-US" smtClean="0"/>
              <a:pPr>
                <a:defRPr/>
              </a:pPr>
              <a:t>13</a:t>
            </a:fld>
            <a:endParaRPr lang="en-US" altLang="zh-CN"/>
          </a:p>
        </p:txBody>
      </p:sp>
      <p:pic>
        <p:nvPicPr>
          <p:cNvPr id="16389" name="Picture 2"/>
          <p:cNvPicPr>
            <a:picLocks noChangeAspect="1" noChangeArrowheads="1"/>
          </p:cNvPicPr>
          <p:nvPr/>
        </p:nvPicPr>
        <p:blipFill>
          <a:blip r:embed="rId2"/>
          <a:srcRect/>
          <a:stretch>
            <a:fillRect/>
          </a:stretch>
        </p:blipFill>
        <p:spPr bwMode="auto">
          <a:xfrm>
            <a:off x="1066800" y="5334000"/>
            <a:ext cx="5181600" cy="11493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4"/>
          <p:cNvSpPr>
            <a:spLocks noGrp="1"/>
          </p:cNvSpPr>
          <p:nvPr>
            <p:ph type="title"/>
          </p:nvPr>
        </p:nvSpPr>
        <p:spPr/>
        <p:txBody>
          <a:bodyPr/>
          <a:lstStyle/>
          <a:p>
            <a:r>
              <a:rPr lang="zh-CN" altLang="en-US"/>
              <a:t>例</a:t>
            </a:r>
            <a:r>
              <a:rPr lang="en-US" altLang="zh-CN"/>
              <a:t>……</a:t>
            </a:r>
            <a:r>
              <a:rPr lang="zh-CN" altLang="en-US"/>
              <a:t>注释语法分析树</a:t>
            </a:r>
          </a:p>
        </p:txBody>
      </p:sp>
      <p:sp>
        <p:nvSpPr>
          <p:cNvPr id="17411" name="内容占位符 5"/>
          <p:cNvSpPr>
            <a:spLocks noGrp="1"/>
          </p:cNvSpPr>
          <p:nvPr>
            <p:ph idx="1"/>
          </p:nvPr>
        </p:nvSpPr>
        <p:spPr>
          <a:xfrm>
            <a:off x="457200" y="1371600"/>
            <a:ext cx="8229600" cy="685800"/>
          </a:xfrm>
        </p:spPr>
        <p:txBody>
          <a:bodyPr/>
          <a:lstStyle/>
          <a:p>
            <a:r>
              <a:rPr lang="zh-CN" altLang="en-US" dirty="0"/>
              <a:t>例</a:t>
            </a:r>
            <a:r>
              <a:rPr lang="en-US" altLang="zh-CN" dirty="0"/>
              <a:t>5.2 </a:t>
            </a:r>
            <a:r>
              <a:rPr lang="zh-CN" altLang="en-US" dirty="0"/>
              <a:t>对应输入串</a:t>
            </a:r>
            <a:r>
              <a:rPr lang="en-US" altLang="zh-CN" dirty="0"/>
              <a:t>3*5+4n</a:t>
            </a:r>
            <a:r>
              <a:rPr lang="zh-CN" altLang="en-US" dirty="0"/>
              <a:t>的注释语法分析树</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69A61271-B378-4B13-87DC-ECD689770E86}" type="slidenum">
              <a:rPr lang="zh-CN" altLang="en-US" smtClean="0"/>
              <a:pPr>
                <a:defRPr/>
              </a:pPr>
              <a:t>14</a:t>
            </a:fld>
            <a:endParaRPr lang="en-US" altLang="zh-CN"/>
          </a:p>
        </p:txBody>
      </p:sp>
      <p:pic>
        <p:nvPicPr>
          <p:cNvPr id="17413" name="Picture 2"/>
          <p:cNvPicPr>
            <a:picLocks noChangeAspect="1" noChangeArrowheads="1"/>
          </p:cNvPicPr>
          <p:nvPr/>
        </p:nvPicPr>
        <p:blipFill>
          <a:blip r:embed="rId2"/>
          <a:srcRect/>
          <a:stretch>
            <a:fillRect/>
          </a:stretch>
        </p:blipFill>
        <p:spPr bwMode="auto">
          <a:xfrm>
            <a:off x="1143000" y="1998663"/>
            <a:ext cx="6248400" cy="4719637"/>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2"/>
          <a:srcRect/>
          <a:stretch>
            <a:fillRect/>
          </a:stretch>
        </p:blipFill>
        <p:spPr bwMode="auto">
          <a:xfrm>
            <a:off x="381000" y="3733800"/>
            <a:ext cx="5881688" cy="3000375"/>
          </a:xfrm>
          <a:prstGeom prst="rect">
            <a:avLst/>
          </a:prstGeom>
          <a:noFill/>
          <a:ln w="9525">
            <a:noFill/>
            <a:miter lim="800000"/>
            <a:headEnd/>
            <a:tailEnd/>
          </a:ln>
        </p:spPr>
      </p:pic>
      <p:sp>
        <p:nvSpPr>
          <p:cNvPr id="18435" name="标题 1"/>
          <p:cNvSpPr>
            <a:spLocks noGrp="1"/>
          </p:cNvSpPr>
          <p:nvPr>
            <p:ph type="title"/>
          </p:nvPr>
        </p:nvSpPr>
        <p:spPr/>
        <p:txBody>
          <a:bodyPr/>
          <a:lstStyle/>
          <a:p>
            <a:r>
              <a:rPr lang="zh-CN" altLang="en-US" dirty="0"/>
              <a:t>例</a:t>
            </a:r>
            <a:r>
              <a:rPr lang="en-US" altLang="zh-CN" dirty="0"/>
              <a:t>……</a:t>
            </a:r>
            <a:r>
              <a:rPr lang="zh-CN" altLang="en-US" dirty="0"/>
              <a:t>继承属性的使用</a:t>
            </a:r>
          </a:p>
        </p:txBody>
      </p:sp>
      <p:sp>
        <p:nvSpPr>
          <p:cNvPr id="18436" name="内容占位符 2"/>
          <p:cNvSpPr>
            <a:spLocks noGrp="1"/>
          </p:cNvSpPr>
          <p:nvPr>
            <p:ph idx="1"/>
          </p:nvPr>
        </p:nvSpPr>
        <p:spPr>
          <a:xfrm>
            <a:off x="457200" y="1371600"/>
            <a:ext cx="4038600" cy="2286000"/>
          </a:xfrm>
        </p:spPr>
        <p:txBody>
          <a:bodyPr/>
          <a:lstStyle/>
          <a:p>
            <a:r>
              <a:rPr lang="zh-CN" altLang="en-US" dirty="0"/>
              <a:t>例</a:t>
            </a:r>
            <a:r>
              <a:rPr lang="en-US" altLang="zh-CN" dirty="0"/>
              <a:t>5.3 </a:t>
            </a:r>
          </a:p>
          <a:p>
            <a:pPr lvl="1"/>
            <a:r>
              <a:rPr lang="zh-CN" altLang="en-US" dirty="0"/>
              <a:t>一个基于适用于自顶向下的语法分析的文法的</a:t>
            </a:r>
            <a:r>
              <a:rPr lang="en-US" altLang="zh-CN" dirty="0"/>
              <a:t>SDD</a:t>
            </a:r>
          </a:p>
          <a:p>
            <a:pPr lvl="1"/>
            <a:r>
              <a:rPr lang="zh-CN" altLang="en-US" dirty="0"/>
              <a:t>输入串</a:t>
            </a:r>
            <a:r>
              <a:rPr lang="en-US" altLang="zh-CN" dirty="0"/>
              <a:t>3</a:t>
            </a:r>
            <a:r>
              <a:rPr lang="zh-CN" altLang="en-US" dirty="0"/>
              <a:t>*</a:t>
            </a:r>
            <a:r>
              <a:rPr lang="en-US" altLang="zh-CN" dirty="0"/>
              <a:t>5</a:t>
            </a:r>
            <a:r>
              <a:rPr lang="zh-CN" altLang="en-US" dirty="0"/>
              <a:t>的注释语法分析树</a:t>
            </a:r>
          </a:p>
        </p:txBody>
      </p:sp>
      <p:pic>
        <p:nvPicPr>
          <p:cNvPr id="18437" name="Picture 2"/>
          <p:cNvPicPr>
            <a:picLocks noChangeAspect="1" noChangeArrowheads="1"/>
          </p:cNvPicPr>
          <p:nvPr/>
        </p:nvPicPr>
        <p:blipFill>
          <a:blip r:embed="rId3"/>
          <a:srcRect/>
          <a:stretch>
            <a:fillRect/>
          </a:stretch>
        </p:blipFill>
        <p:spPr bwMode="auto">
          <a:xfrm>
            <a:off x="4495800" y="1295400"/>
            <a:ext cx="4648200" cy="277336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dirty="0"/>
              <a:t>练习</a:t>
            </a:r>
            <a:r>
              <a:rPr lang="en-US" altLang="zh-CN" dirty="0"/>
              <a:t>5.1</a:t>
            </a:r>
            <a:r>
              <a:rPr lang="zh-CN" altLang="en-US" dirty="0"/>
              <a:t>（课堂练习）</a:t>
            </a:r>
          </a:p>
        </p:txBody>
      </p:sp>
      <p:sp>
        <p:nvSpPr>
          <p:cNvPr id="4" name="灯片编号占位符 3"/>
          <p:cNvSpPr>
            <a:spLocks noGrp="1"/>
          </p:cNvSpPr>
          <p:nvPr>
            <p:ph type="sldNum" sz="quarter" idx="10"/>
          </p:nvPr>
        </p:nvSpPr>
        <p:spPr/>
        <p:txBody>
          <a:bodyPr/>
          <a:lstStyle/>
          <a:p>
            <a:pPr>
              <a:defRPr/>
            </a:pPr>
            <a:fld id="{4F7A0859-83B8-4B3E-90F5-2E3B6665A75D}" type="slidenum">
              <a:rPr lang="zh-CN" altLang="en-US" smtClean="0"/>
              <a:pPr>
                <a:defRPr/>
              </a:pPr>
              <a:t>16</a:t>
            </a:fld>
            <a:endParaRPr lang="en-US" altLang="zh-CN"/>
          </a:p>
        </p:txBody>
      </p:sp>
      <p:pic>
        <p:nvPicPr>
          <p:cNvPr id="19460" name="Picture 2"/>
          <p:cNvPicPr>
            <a:picLocks noGrp="1" noChangeAspect="1" noChangeArrowheads="1"/>
          </p:cNvPicPr>
          <p:nvPr>
            <p:ph idx="1"/>
          </p:nvPr>
        </p:nvPicPr>
        <p:blipFill>
          <a:blip r:embed="rId2"/>
          <a:srcRect/>
          <a:stretch>
            <a:fillRect/>
          </a:stretch>
        </p:blipFill>
        <p:spPr>
          <a:xfrm>
            <a:off x="228600" y="1752600"/>
            <a:ext cx="8602663" cy="2362200"/>
          </a:xfrm>
          <a:noFill/>
        </p:spPr>
      </p:pic>
      <p:sp>
        <p:nvSpPr>
          <p:cNvPr id="2" name="椭圆 1"/>
          <p:cNvSpPr/>
          <p:nvPr/>
        </p:nvSpPr>
        <p:spPr>
          <a:xfrm>
            <a:off x="609600" y="2151529"/>
            <a:ext cx="2514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副标题 5"/>
          <p:cNvSpPr>
            <a:spLocks noGrp="1"/>
          </p:cNvSpPr>
          <p:nvPr>
            <p:ph type="subTitle" idx="1"/>
          </p:nvPr>
        </p:nvSpPr>
        <p:spPr/>
        <p:txBody>
          <a:bodyPr/>
          <a:lstStyle/>
          <a:p>
            <a:endParaRPr lang="zh-CN" altLang="en-US"/>
          </a:p>
        </p:txBody>
      </p:sp>
      <p:sp>
        <p:nvSpPr>
          <p:cNvPr id="20483" name="标题 4"/>
          <p:cNvSpPr>
            <a:spLocks noGrp="1"/>
          </p:cNvSpPr>
          <p:nvPr>
            <p:ph type="ctrTitle"/>
          </p:nvPr>
        </p:nvSpPr>
        <p:spPr/>
        <p:txBody>
          <a:bodyPr/>
          <a:lstStyle/>
          <a:p>
            <a:r>
              <a:rPr lang="en-US" altLang="zh-CN"/>
              <a:t>SDD</a:t>
            </a:r>
            <a:r>
              <a:rPr lang="zh-CN" altLang="en-US"/>
              <a:t>的求值顺序</a:t>
            </a:r>
          </a:p>
        </p:txBody>
      </p:sp>
      <p:sp>
        <p:nvSpPr>
          <p:cNvPr id="20484" name="灯片编号占位符 3"/>
          <p:cNvSpPr>
            <a:spLocks noGrp="1"/>
          </p:cNvSpPr>
          <p:nvPr>
            <p:ph type="sldNum" sz="quarter" idx="12"/>
          </p:nvPr>
        </p:nvSpPr>
        <p:spPr>
          <a:noFill/>
        </p:spPr>
        <p:txBody>
          <a:bodyPr/>
          <a:lstStyle/>
          <a:p>
            <a:fld id="{A9CE60FA-90C8-4D4F-AD07-27FCD580BF48}" type="slidenum">
              <a:rPr lang="zh-CN" altLang="en-US" smtClean="0">
                <a:ea typeface="宋体" charset="-122"/>
              </a:rPr>
              <a:pPr/>
              <a:t>17</a:t>
            </a:fld>
            <a:endParaRPr lang="en-US" altLang="zh-CN">
              <a:ea typeface="宋体"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a:t>属性的依赖关系</a:t>
            </a:r>
          </a:p>
        </p:txBody>
      </p:sp>
      <p:sp>
        <p:nvSpPr>
          <p:cNvPr id="3" name="内容占位符 2"/>
          <p:cNvSpPr>
            <a:spLocks noGrp="1"/>
          </p:cNvSpPr>
          <p:nvPr>
            <p:ph idx="1"/>
          </p:nvPr>
        </p:nvSpPr>
        <p:spPr>
          <a:xfrm>
            <a:off x="457200" y="1219200"/>
            <a:ext cx="8534400" cy="5245100"/>
          </a:xfrm>
        </p:spPr>
        <p:txBody>
          <a:bodyPr/>
          <a:lstStyle/>
          <a:p>
            <a:pPr>
              <a:defRPr/>
            </a:pPr>
            <a:r>
              <a:rPr lang="zh-CN" altLang="en-US" sz="2800" dirty="0"/>
              <a:t>属性的依赖关系</a:t>
            </a:r>
            <a:endParaRPr lang="en-US" altLang="zh-CN" sz="2800" dirty="0"/>
          </a:p>
          <a:p>
            <a:pPr lvl="1" eaLnBrk="1" hangingPunct="1">
              <a:defRPr/>
            </a:pPr>
            <a:r>
              <a:rPr lang="zh-CN" altLang="en-US" sz="2400" dirty="0">
                <a:sym typeface="Symbol" pitchFamily="18" charset="2"/>
              </a:rPr>
              <a:t>已知一个</a:t>
            </a:r>
            <a:r>
              <a:rPr lang="en-US" altLang="zh-CN" sz="2400" dirty="0" err="1">
                <a:sym typeface="Symbol" pitchFamily="18" charset="2"/>
              </a:rPr>
              <a:t>SDD</a:t>
            </a:r>
            <a:r>
              <a:rPr lang="zh-CN" altLang="en-US" sz="2400" dirty="0">
                <a:sym typeface="Symbol" pitchFamily="18" charset="2"/>
              </a:rPr>
              <a:t>，对产生式</a:t>
            </a:r>
            <a:r>
              <a:rPr lang="en-US" altLang="zh-CN" sz="2400" dirty="0">
                <a:sym typeface="Symbol" pitchFamily="18" charset="2"/>
              </a:rPr>
              <a:t>A  , </a:t>
            </a:r>
            <a:r>
              <a:rPr lang="zh-CN" altLang="en-US" sz="2400" dirty="0">
                <a:sym typeface="Symbol" pitchFamily="18" charset="2"/>
              </a:rPr>
              <a:t>有一组与其相关联的语义规则，规则的形式为：</a:t>
            </a:r>
            <a:r>
              <a:rPr lang="en-US" altLang="zh-CN" sz="2400" i="1" dirty="0">
                <a:sym typeface="Symbol" pitchFamily="18" charset="2"/>
              </a:rPr>
              <a:t>b = f(</a:t>
            </a:r>
            <a:r>
              <a:rPr lang="en-US" altLang="zh-CN" sz="2400" i="1" dirty="0" err="1">
                <a:sym typeface="Symbol" pitchFamily="18" charset="2"/>
              </a:rPr>
              <a:t>c</a:t>
            </a:r>
            <a:r>
              <a:rPr lang="en-US" altLang="zh-CN" sz="2400" i="1" baseline="-25000" dirty="0" err="1">
                <a:sym typeface="Symbol" pitchFamily="18" charset="2"/>
              </a:rPr>
              <a:t>1</a:t>
            </a:r>
            <a:r>
              <a:rPr lang="en-US" altLang="zh-CN" sz="2400" i="1" dirty="0">
                <a:sym typeface="Symbol" pitchFamily="18" charset="2"/>
              </a:rPr>
              <a:t>, </a:t>
            </a:r>
            <a:r>
              <a:rPr lang="en-US" altLang="zh-CN" sz="2400" i="1" dirty="0" err="1">
                <a:sym typeface="Symbol" pitchFamily="18" charset="2"/>
              </a:rPr>
              <a:t>c</a:t>
            </a:r>
            <a:r>
              <a:rPr lang="en-US" altLang="zh-CN" sz="2400" i="1" baseline="-25000" dirty="0" err="1">
                <a:sym typeface="Symbol" pitchFamily="18" charset="2"/>
              </a:rPr>
              <a:t>2</a:t>
            </a:r>
            <a:r>
              <a:rPr lang="en-US" altLang="zh-CN" sz="2400" i="1" dirty="0">
                <a:sym typeface="Symbol" pitchFamily="18" charset="2"/>
              </a:rPr>
              <a:t>,…,c</a:t>
            </a:r>
            <a:r>
              <a:rPr lang="en-US" altLang="zh-CN" sz="2400" i="1" baseline="-25000" dirty="0">
                <a:sym typeface="Symbol" pitchFamily="18" charset="2"/>
              </a:rPr>
              <a:t>k</a:t>
            </a:r>
            <a:r>
              <a:rPr lang="en-US" altLang="zh-CN" sz="2400" i="1" dirty="0">
                <a:sym typeface="Symbol" pitchFamily="18" charset="2"/>
              </a:rPr>
              <a:t>)</a:t>
            </a:r>
            <a:r>
              <a:rPr lang="zh-CN" altLang="en-US" sz="2400" i="1" dirty="0">
                <a:sym typeface="Symbol" pitchFamily="18" charset="2"/>
              </a:rPr>
              <a:t>，</a:t>
            </a:r>
            <a:r>
              <a:rPr lang="zh-CN" altLang="en-US" sz="2400" dirty="0">
                <a:sym typeface="Symbol" pitchFamily="18" charset="2"/>
              </a:rPr>
              <a:t>其中，</a:t>
            </a:r>
            <a:r>
              <a:rPr lang="en-US" altLang="zh-CN" sz="2400" i="1" dirty="0">
                <a:sym typeface="Symbol" pitchFamily="18" charset="2"/>
              </a:rPr>
              <a:t>f </a:t>
            </a:r>
            <a:r>
              <a:rPr lang="zh-CN" altLang="en-US" sz="2400" dirty="0">
                <a:sym typeface="Symbol" pitchFamily="18" charset="2"/>
              </a:rPr>
              <a:t>为一个函数：</a:t>
            </a:r>
            <a:endParaRPr lang="en-US" altLang="zh-CN" sz="2400" dirty="0">
              <a:sym typeface="Symbol" pitchFamily="18" charset="2"/>
            </a:endParaRPr>
          </a:p>
          <a:p>
            <a:pPr marL="1371600" lvl="2" indent="-457200" eaLnBrk="1" hangingPunct="1">
              <a:buFont typeface="+mj-ea"/>
              <a:buAutoNum type="circleNumDbPlain"/>
              <a:defRPr/>
            </a:pPr>
            <a:r>
              <a:rPr lang="en-US" altLang="zh-CN" sz="2400" dirty="0">
                <a:sym typeface="Symbol" pitchFamily="18" charset="2"/>
              </a:rPr>
              <a:t>b </a:t>
            </a:r>
            <a:r>
              <a:rPr lang="zh-CN" altLang="en-US" sz="2400" dirty="0">
                <a:sym typeface="Symbol" pitchFamily="18" charset="2"/>
              </a:rPr>
              <a:t>是 </a:t>
            </a:r>
            <a:r>
              <a:rPr lang="en-US" altLang="zh-CN" sz="2400" dirty="0">
                <a:sym typeface="Symbol" pitchFamily="18" charset="2"/>
              </a:rPr>
              <a:t>A </a:t>
            </a:r>
            <a:r>
              <a:rPr lang="zh-CN" altLang="en-US" sz="2400" dirty="0">
                <a:sym typeface="Symbol" pitchFamily="18" charset="2"/>
              </a:rPr>
              <a:t>的综合属性，且 </a:t>
            </a:r>
            <a:r>
              <a:rPr lang="en-US" altLang="zh-CN" sz="2400" dirty="0" err="1">
                <a:sym typeface="Symbol" pitchFamily="18" charset="2"/>
              </a:rPr>
              <a:t>c</a:t>
            </a:r>
            <a:r>
              <a:rPr lang="en-US" altLang="zh-CN" sz="2400" baseline="-25000" dirty="0" err="1">
                <a:sym typeface="Symbol" pitchFamily="18" charset="2"/>
              </a:rPr>
              <a:t>1</a:t>
            </a:r>
            <a:r>
              <a:rPr lang="en-US" altLang="zh-CN" sz="2400" dirty="0">
                <a:sym typeface="Symbol" pitchFamily="18" charset="2"/>
              </a:rPr>
              <a:t>, </a:t>
            </a:r>
            <a:r>
              <a:rPr lang="en-US" altLang="zh-CN" sz="2400" dirty="0" err="1">
                <a:sym typeface="Symbol" pitchFamily="18" charset="2"/>
              </a:rPr>
              <a:t>c</a:t>
            </a:r>
            <a:r>
              <a:rPr lang="en-US" altLang="zh-CN" sz="2400" baseline="-25000" dirty="0" err="1">
                <a:sym typeface="Symbol" pitchFamily="18" charset="2"/>
              </a:rPr>
              <a:t>2</a:t>
            </a:r>
            <a:r>
              <a:rPr lang="en-US" altLang="zh-CN" sz="2400" dirty="0">
                <a:sym typeface="Symbol" pitchFamily="18" charset="2"/>
              </a:rPr>
              <a:t>,…,c</a:t>
            </a:r>
            <a:r>
              <a:rPr lang="en-US" altLang="zh-CN" sz="2400" baseline="-25000" dirty="0">
                <a:sym typeface="Symbol" pitchFamily="18" charset="2"/>
              </a:rPr>
              <a:t>k</a:t>
            </a:r>
            <a:r>
              <a:rPr lang="zh-CN" altLang="en-US" sz="2400" dirty="0">
                <a:sym typeface="Symbol" pitchFamily="18" charset="2"/>
              </a:rPr>
              <a:t>是产生式右部文法符号的属性，或者</a:t>
            </a:r>
            <a:endParaRPr lang="en-US" altLang="zh-CN" sz="2400" dirty="0">
              <a:sym typeface="Symbol" pitchFamily="18" charset="2"/>
            </a:endParaRPr>
          </a:p>
          <a:p>
            <a:pPr marL="1371600" lvl="2" indent="-457200" eaLnBrk="1" hangingPunct="1">
              <a:buFont typeface="+mj-ea"/>
              <a:buAutoNum type="circleNumDbPlain"/>
              <a:defRPr/>
            </a:pPr>
            <a:r>
              <a:rPr lang="en-US" altLang="zh-CN" sz="2400" dirty="0">
                <a:sym typeface="Symbol" pitchFamily="18" charset="2"/>
              </a:rPr>
              <a:t>b </a:t>
            </a:r>
            <a:r>
              <a:rPr lang="zh-CN" altLang="en-US" sz="2400" dirty="0">
                <a:sym typeface="Symbol" pitchFamily="18" charset="2"/>
              </a:rPr>
              <a:t>是产生式右部某个文法符号的继承属性，且</a:t>
            </a:r>
            <a:r>
              <a:rPr lang="en-US" altLang="zh-CN" sz="2400" dirty="0" err="1">
                <a:sym typeface="Symbol" pitchFamily="18" charset="2"/>
              </a:rPr>
              <a:t>c</a:t>
            </a:r>
            <a:r>
              <a:rPr lang="en-US" altLang="zh-CN" sz="2400" baseline="-25000" dirty="0" err="1">
                <a:sym typeface="Symbol" pitchFamily="18" charset="2"/>
              </a:rPr>
              <a:t>1</a:t>
            </a:r>
            <a:r>
              <a:rPr lang="en-US" altLang="zh-CN" sz="2400" dirty="0">
                <a:sym typeface="Symbol" pitchFamily="18" charset="2"/>
              </a:rPr>
              <a:t>, </a:t>
            </a:r>
            <a:r>
              <a:rPr lang="en-US" altLang="zh-CN" sz="2400" dirty="0" err="1">
                <a:sym typeface="Symbol" pitchFamily="18" charset="2"/>
              </a:rPr>
              <a:t>c</a:t>
            </a:r>
            <a:r>
              <a:rPr lang="en-US" altLang="zh-CN" sz="2400" baseline="-25000" dirty="0" err="1">
                <a:sym typeface="Symbol" pitchFamily="18" charset="2"/>
              </a:rPr>
              <a:t>2</a:t>
            </a:r>
            <a:r>
              <a:rPr lang="en-US" altLang="zh-CN" sz="2400" dirty="0">
                <a:sym typeface="Symbol" pitchFamily="18" charset="2"/>
              </a:rPr>
              <a:t>,…,c</a:t>
            </a:r>
            <a:r>
              <a:rPr lang="en-US" altLang="zh-CN" sz="2400" baseline="-25000" dirty="0">
                <a:sym typeface="Symbol" pitchFamily="18" charset="2"/>
              </a:rPr>
              <a:t>k</a:t>
            </a:r>
            <a:r>
              <a:rPr lang="zh-CN" altLang="en-US" sz="2400" dirty="0">
                <a:sym typeface="Symbol" pitchFamily="18" charset="2"/>
              </a:rPr>
              <a:t>是 </a:t>
            </a:r>
            <a:r>
              <a:rPr lang="en-US" altLang="zh-CN" sz="2400" dirty="0">
                <a:sym typeface="Symbol" pitchFamily="18" charset="2"/>
              </a:rPr>
              <a:t>A </a:t>
            </a:r>
            <a:r>
              <a:rPr lang="zh-CN" altLang="en-US" sz="2400" dirty="0">
                <a:sym typeface="Symbol" pitchFamily="18" charset="2"/>
              </a:rPr>
              <a:t>或者产生式右部任何文法符号的属性</a:t>
            </a:r>
            <a:endParaRPr lang="en-US" altLang="zh-CN" sz="2400" dirty="0">
              <a:sym typeface="Symbol" pitchFamily="18" charset="2"/>
            </a:endParaRPr>
          </a:p>
          <a:p>
            <a:pPr marL="1371600" lvl="2" indent="-457200" eaLnBrk="1" hangingPunct="1">
              <a:buFontTx/>
              <a:buNone/>
              <a:defRPr/>
            </a:pPr>
            <a:r>
              <a:rPr lang="zh-CN" altLang="en-US" sz="2400" dirty="0"/>
              <a:t>在两种情况下，均称属性 </a:t>
            </a:r>
            <a:r>
              <a:rPr lang="en-US" altLang="zh-CN" sz="2400" dirty="0"/>
              <a:t>b </a:t>
            </a:r>
            <a:r>
              <a:rPr lang="zh-CN" altLang="en-US" sz="2400" dirty="0"/>
              <a:t>依赖于</a:t>
            </a:r>
            <a:r>
              <a:rPr lang="en-US" altLang="zh-CN" sz="2400" dirty="0">
                <a:sym typeface="Symbol" pitchFamily="18" charset="2"/>
              </a:rPr>
              <a:t>c</a:t>
            </a:r>
            <a:r>
              <a:rPr lang="en-US" altLang="zh-CN" sz="2400" baseline="-25000" dirty="0">
                <a:sym typeface="Symbol" pitchFamily="18" charset="2"/>
              </a:rPr>
              <a:t>1</a:t>
            </a:r>
            <a:r>
              <a:rPr lang="en-US" altLang="zh-CN" sz="2400" dirty="0">
                <a:sym typeface="Symbol" pitchFamily="18" charset="2"/>
              </a:rPr>
              <a:t>, c</a:t>
            </a:r>
            <a:r>
              <a:rPr lang="en-US" altLang="zh-CN" sz="2400" baseline="-25000" dirty="0">
                <a:sym typeface="Symbol" pitchFamily="18" charset="2"/>
              </a:rPr>
              <a:t>2</a:t>
            </a:r>
            <a:r>
              <a:rPr lang="en-US" altLang="zh-CN" sz="2400" dirty="0">
                <a:sym typeface="Symbol" pitchFamily="18" charset="2"/>
              </a:rPr>
              <a:t>,…,</a:t>
            </a:r>
            <a:r>
              <a:rPr lang="en-US" altLang="zh-CN" sz="2400" dirty="0" err="1">
                <a:sym typeface="Symbol" pitchFamily="18" charset="2"/>
              </a:rPr>
              <a:t>c</a:t>
            </a:r>
            <a:r>
              <a:rPr lang="en-US" altLang="zh-CN" sz="2400" baseline="-25000" dirty="0" err="1">
                <a:sym typeface="Symbol" pitchFamily="18" charset="2"/>
              </a:rPr>
              <a:t>k</a:t>
            </a:r>
            <a:endParaRPr lang="en-US" altLang="zh-CN" sz="2400" baseline="-25000" dirty="0">
              <a:sym typeface="Symbol" pitchFamily="18" charset="2"/>
            </a:endParaRPr>
          </a:p>
        </p:txBody>
      </p:sp>
      <p:sp>
        <p:nvSpPr>
          <p:cNvPr id="4" name="灯片编号占位符 3"/>
          <p:cNvSpPr>
            <a:spLocks noGrp="1"/>
          </p:cNvSpPr>
          <p:nvPr>
            <p:ph type="sldNum" sz="quarter" idx="10"/>
          </p:nvPr>
        </p:nvSpPr>
        <p:spPr/>
        <p:txBody>
          <a:bodyPr/>
          <a:lstStyle/>
          <a:p>
            <a:pPr>
              <a:defRPr/>
            </a:pPr>
            <a:fld id="{74E51949-0A41-498B-96C3-A17A0487953B}" type="slidenum">
              <a:rPr lang="zh-CN" altLang="en-US" smtClean="0"/>
              <a:pPr>
                <a:defRPr/>
              </a:pPr>
              <a:t>18</a:t>
            </a:fld>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a:t>依赖图</a:t>
            </a:r>
          </a:p>
        </p:txBody>
      </p:sp>
      <p:sp>
        <p:nvSpPr>
          <p:cNvPr id="3" name="内容占位符 2"/>
          <p:cNvSpPr>
            <a:spLocks noGrp="1"/>
          </p:cNvSpPr>
          <p:nvPr>
            <p:ph idx="1"/>
          </p:nvPr>
        </p:nvSpPr>
        <p:spPr>
          <a:xfrm>
            <a:off x="228600" y="1219200"/>
            <a:ext cx="8763000" cy="5245100"/>
          </a:xfrm>
        </p:spPr>
        <p:txBody>
          <a:bodyPr/>
          <a:lstStyle/>
          <a:p>
            <a:pPr marL="342900" lvl="1" indent="-342900">
              <a:buClr>
                <a:schemeClr val="hlink"/>
              </a:buClr>
              <a:buFont typeface="Wingdings" pitchFamily="2" charset="2"/>
              <a:buChar char="v"/>
              <a:defRPr/>
            </a:pPr>
            <a:r>
              <a:rPr lang="zh-CN" altLang="en-US" sz="2800" dirty="0"/>
              <a:t>由语义规则所建立的属性</a:t>
            </a:r>
            <a:r>
              <a:rPr lang="zh-CN" altLang="en-US" sz="2800" dirty="0">
                <a:solidFill>
                  <a:srgbClr val="FF0000"/>
                </a:solidFill>
              </a:rPr>
              <a:t>依赖关系可使用依赖图表示</a:t>
            </a:r>
            <a:endParaRPr lang="en-US" altLang="zh-CN" sz="2800" dirty="0">
              <a:solidFill>
                <a:srgbClr val="FF0000"/>
              </a:solidFill>
            </a:endParaRPr>
          </a:p>
          <a:p>
            <a:pPr lvl="2" eaLnBrk="1" hangingPunct="1">
              <a:lnSpc>
                <a:spcPct val="100000"/>
              </a:lnSpc>
              <a:defRPr/>
            </a:pPr>
            <a:r>
              <a:rPr lang="zh-CN" altLang="en-US" sz="2400" dirty="0"/>
              <a:t>对于每个语法分析树的结点</a:t>
            </a:r>
            <a:r>
              <a:rPr lang="en-US" altLang="zh-CN" sz="2400" dirty="0"/>
              <a:t>X</a:t>
            </a:r>
            <a:r>
              <a:rPr lang="zh-CN" altLang="en-US" sz="2400" dirty="0"/>
              <a:t>，和</a:t>
            </a:r>
            <a:r>
              <a:rPr lang="en-US" altLang="zh-CN" sz="2400" dirty="0"/>
              <a:t>X</a:t>
            </a:r>
            <a:r>
              <a:rPr lang="zh-CN" altLang="en-US" sz="2400" dirty="0"/>
              <a:t>关联的每个属性都在依赖图中有一个结点</a:t>
            </a:r>
          </a:p>
          <a:p>
            <a:pPr lvl="2" eaLnBrk="1" hangingPunct="1">
              <a:lnSpc>
                <a:spcPct val="100000"/>
              </a:lnSpc>
              <a:defRPr/>
            </a:pPr>
            <a:r>
              <a:rPr lang="zh-CN" altLang="en-US" sz="2400" dirty="0"/>
              <a:t>依赖图中的边表示语义规则所蕴涵的约束</a:t>
            </a:r>
            <a:endParaRPr lang="en-US" altLang="zh-CN" sz="2400" dirty="0"/>
          </a:p>
          <a:p>
            <a:pPr lvl="2" eaLnBrk="1" hangingPunct="1">
              <a:lnSpc>
                <a:spcPct val="100000"/>
              </a:lnSpc>
              <a:defRPr/>
            </a:pPr>
            <a:r>
              <a:rPr lang="zh-CN" altLang="en-US" sz="2400" dirty="0"/>
              <a:t>依赖图决定了语义规则的计算顺序</a:t>
            </a:r>
          </a:p>
        </p:txBody>
      </p:sp>
      <p:sp>
        <p:nvSpPr>
          <p:cNvPr id="4" name="灯片编号占位符 3"/>
          <p:cNvSpPr>
            <a:spLocks noGrp="1"/>
          </p:cNvSpPr>
          <p:nvPr>
            <p:ph type="sldNum" sz="quarter" idx="10"/>
          </p:nvPr>
        </p:nvSpPr>
        <p:spPr/>
        <p:txBody>
          <a:bodyPr/>
          <a:lstStyle/>
          <a:p>
            <a:pPr>
              <a:defRPr/>
            </a:pPr>
            <a:fld id="{74E51949-0A41-498B-96C3-A17A0487953B}" type="slidenum">
              <a:rPr lang="zh-CN" altLang="en-US" smtClean="0"/>
              <a:pPr>
                <a:defRPr/>
              </a:pPr>
              <a:t>19</a:t>
            </a:fld>
            <a:endParaRPr lang="en-US" altLang="zh-CN"/>
          </a:p>
        </p:txBody>
      </p:sp>
    </p:spTree>
    <p:extLst>
      <p:ext uri="{BB962C8B-B14F-4D97-AF65-F5344CB8AC3E}">
        <p14:creationId xmlns:p14="http://schemas.microsoft.com/office/powerpoint/2010/main" val="900004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4"/>
          <p:cNvSpPr>
            <a:spLocks noGrp="1"/>
          </p:cNvSpPr>
          <p:nvPr>
            <p:ph type="title"/>
          </p:nvPr>
        </p:nvSpPr>
        <p:spPr/>
        <p:txBody>
          <a:bodyPr/>
          <a:lstStyle/>
          <a:p>
            <a:r>
              <a:rPr lang="zh-CN" altLang="en-US"/>
              <a:t>语法制导翻译</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0B7EB3FB-8468-4EA2-B9AA-88464CB2889B}" type="slidenum">
              <a:rPr lang="zh-CN" altLang="en-US" smtClean="0"/>
              <a:pPr>
                <a:defRPr/>
              </a:pPr>
              <a:t>2</a:t>
            </a:fld>
            <a:endParaRPr lang="en-US" altLang="zh-CN"/>
          </a:p>
        </p:txBody>
      </p:sp>
      <p:pic>
        <p:nvPicPr>
          <p:cNvPr id="6148" name="Picture 5"/>
          <p:cNvPicPr>
            <a:picLocks noGrp="1" noChangeAspect="1" noChangeArrowheads="1"/>
          </p:cNvPicPr>
          <p:nvPr>
            <p:ph idx="1"/>
          </p:nvPr>
        </p:nvPicPr>
        <p:blipFill>
          <a:blip r:embed="rId2"/>
          <a:srcRect/>
          <a:stretch>
            <a:fillRect/>
          </a:stretch>
        </p:blipFill>
        <p:spPr>
          <a:xfrm>
            <a:off x="685800" y="1227138"/>
            <a:ext cx="7620000" cy="5478462"/>
          </a:xfrm>
          <a:noFill/>
        </p:spPr>
      </p:pic>
      <p:sp>
        <p:nvSpPr>
          <p:cNvPr id="5" name="矩形 4"/>
          <p:cNvSpPr/>
          <p:nvPr/>
        </p:nvSpPr>
        <p:spPr>
          <a:xfrm>
            <a:off x="3810000" y="3124200"/>
            <a:ext cx="41910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r>
              <a:rPr lang="zh-CN" altLang="en-US"/>
              <a:t>例</a:t>
            </a:r>
            <a:r>
              <a:rPr lang="en-US" altLang="zh-CN"/>
              <a:t>……</a:t>
            </a:r>
            <a:r>
              <a:rPr lang="zh-CN" altLang="en-US"/>
              <a:t>属性的依赖关系</a:t>
            </a:r>
          </a:p>
        </p:txBody>
      </p:sp>
      <p:sp>
        <p:nvSpPr>
          <p:cNvPr id="1028" name="内容占位符 2"/>
          <p:cNvSpPr>
            <a:spLocks noGrp="1"/>
          </p:cNvSpPr>
          <p:nvPr>
            <p:ph idx="1"/>
          </p:nvPr>
        </p:nvSpPr>
        <p:spPr>
          <a:xfrm>
            <a:off x="457200" y="1371600"/>
            <a:ext cx="8229600" cy="1524000"/>
          </a:xfrm>
        </p:spPr>
        <p:txBody>
          <a:bodyPr/>
          <a:lstStyle/>
          <a:p>
            <a:pPr eaLnBrk="1" hangingPunct="1"/>
            <a:r>
              <a:rPr lang="zh-CN" altLang="en-US"/>
              <a:t>例：属性的依赖关系</a:t>
            </a:r>
            <a:endParaRPr lang="en-US" altLang="zh-CN"/>
          </a:p>
          <a:p>
            <a:pPr marL="914400" lvl="1" indent="-457200" eaLnBrk="1" hangingPunct="1">
              <a:buFont typeface="华文行楷" pitchFamily="2" charset="-122"/>
              <a:buAutoNum type="arabicPeriod"/>
            </a:pPr>
            <a:r>
              <a:rPr lang="en-US" altLang="zh-CN"/>
              <a:t>A</a:t>
            </a:r>
            <a:r>
              <a:rPr lang="zh-CN" altLang="en-US"/>
              <a:t>的综合属性 </a:t>
            </a:r>
            <a:r>
              <a:rPr lang="en-US" altLang="zh-CN"/>
              <a:t>b </a:t>
            </a:r>
            <a:r>
              <a:rPr lang="zh-CN" altLang="en-US"/>
              <a:t>依赖于</a:t>
            </a:r>
            <a:r>
              <a:rPr lang="en-US" altLang="zh-CN">
                <a:sym typeface="Symbol" pitchFamily="18" charset="2"/>
              </a:rPr>
              <a:t>c</a:t>
            </a:r>
            <a:r>
              <a:rPr lang="en-US" altLang="zh-CN" baseline="-25000">
                <a:sym typeface="Symbol" pitchFamily="18" charset="2"/>
              </a:rPr>
              <a:t>1</a:t>
            </a:r>
            <a:r>
              <a:rPr lang="en-US" altLang="zh-CN">
                <a:sym typeface="Symbol" pitchFamily="18" charset="2"/>
              </a:rPr>
              <a:t>, c</a:t>
            </a:r>
            <a:r>
              <a:rPr lang="en-US" altLang="zh-CN" baseline="-25000">
                <a:sym typeface="Symbol" pitchFamily="18" charset="2"/>
              </a:rPr>
              <a:t>2</a:t>
            </a:r>
            <a:r>
              <a:rPr lang="en-US" altLang="zh-CN">
                <a:sym typeface="Symbol" pitchFamily="18" charset="2"/>
              </a:rPr>
              <a:t>,…,c</a:t>
            </a:r>
            <a:r>
              <a:rPr lang="en-US" altLang="zh-CN" baseline="-25000">
                <a:sym typeface="Symbol" pitchFamily="18" charset="2"/>
              </a:rPr>
              <a:t>k</a:t>
            </a:r>
          </a:p>
          <a:p>
            <a:pPr marL="914400" lvl="1" indent="-457200" eaLnBrk="1" hangingPunct="1">
              <a:buFont typeface="华文行楷" pitchFamily="2" charset="-122"/>
              <a:buAutoNum type="arabicPeriod"/>
            </a:pPr>
            <a:r>
              <a:rPr lang="en-US" altLang="zh-CN"/>
              <a:t>X</a:t>
            </a:r>
            <a:r>
              <a:rPr lang="zh-CN" altLang="en-US"/>
              <a:t>的继承属性 </a:t>
            </a:r>
            <a:r>
              <a:rPr lang="en-US" altLang="zh-CN"/>
              <a:t>b </a:t>
            </a:r>
            <a:r>
              <a:rPr lang="zh-CN" altLang="en-US"/>
              <a:t>依赖于</a:t>
            </a:r>
            <a:r>
              <a:rPr lang="en-US" altLang="zh-CN">
                <a:sym typeface="Symbol" pitchFamily="18" charset="2"/>
              </a:rPr>
              <a:t>c</a:t>
            </a:r>
            <a:r>
              <a:rPr lang="en-US" altLang="zh-CN" baseline="-25000">
                <a:sym typeface="Symbol" pitchFamily="18" charset="2"/>
              </a:rPr>
              <a:t>1</a:t>
            </a:r>
            <a:r>
              <a:rPr lang="en-US" altLang="zh-CN">
                <a:sym typeface="Symbol" pitchFamily="18" charset="2"/>
              </a:rPr>
              <a:t>, c</a:t>
            </a:r>
            <a:r>
              <a:rPr lang="en-US" altLang="zh-CN" baseline="-25000">
                <a:sym typeface="Symbol" pitchFamily="18" charset="2"/>
              </a:rPr>
              <a:t>2</a:t>
            </a:r>
            <a:r>
              <a:rPr lang="en-US" altLang="zh-CN">
                <a:sym typeface="Symbol" pitchFamily="18" charset="2"/>
              </a:rPr>
              <a:t>,…,c</a:t>
            </a:r>
            <a:r>
              <a:rPr lang="en-US" altLang="zh-CN" baseline="-25000">
                <a:sym typeface="Symbol" pitchFamily="18" charset="2"/>
              </a:rPr>
              <a:t>k</a:t>
            </a:r>
          </a:p>
          <a:p>
            <a:endParaRPr lang="zh-CN" altLang="en-US"/>
          </a:p>
        </p:txBody>
      </p:sp>
      <p:graphicFrame>
        <p:nvGraphicFramePr>
          <p:cNvPr id="1026" name="Object 2"/>
          <p:cNvGraphicFramePr>
            <a:graphicFrameLocks noChangeAspect="1"/>
          </p:cNvGraphicFramePr>
          <p:nvPr/>
        </p:nvGraphicFramePr>
        <p:xfrm>
          <a:off x="533400" y="3200400"/>
          <a:ext cx="8137525" cy="3048000"/>
        </p:xfrm>
        <a:graphic>
          <a:graphicData uri="http://schemas.openxmlformats.org/presentationml/2006/ole">
            <mc:AlternateContent xmlns:mc="http://schemas.openxmlformats.org/markup-compatibility/2006">
              <mc:Choice xmlns:v="urn:schemas-microsoft-com:vml" Requires="v">
                <p:oleObj name="Visio" r:id="rId2" imgW="5422687" imgH="1776957" progId="Visio.Drawing.11">
                  <p:embed/>
                </p:oleObj>
              </mc:Choice>
              <mc:Fallback>
                <p:oleObj name="Visio" r:id="rId2" imgW="5422687" imgH="1776957" progId="Visio.Drawing.11">
                  <p:embed/>
                  <p:pic>
                    <p:nvPicPr>
                      <p:cNvPr id="10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200400"/>
                        <a:ext cx="8137525" cy="30480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4"/>
          <p:cNvSpPr>
            <a:spLocks noGrp="1"/>
          </p:cNvSpPr>
          <p:nvPr>
            <p:ph type="title"/>
          </p:nvPr>
        </p:nvSpPr>
        <p:spPr/>
        <p:txBody>
          <a:bodyPr/>
          <a:lstStyle/>
          <a:p>
            <a:r>
              <a:rPr lang="zh-CN" altLang="en-US"/>
              <a:t>例</a:t>
            </a:r>
            <a:r>
              <a:rPr lang="en-US" altLang="zh-CN"/>
              <a:t>……</a:t>
            </a:r>
            <a:r>
              <a:rPr lang="zh-CN" altLang="en-US"/>
              <a:t>依赖图</a:t>
            </a:r>
          </a:p>
        </p:txBody>
      </p:sp>
      <p:sp>
        <p:nvSpPr>
          <p:cNvPr id="23555" name="内容占位符 5"/>
          <p:cNvSpPr>
            <a:spLocks noGrp="1"/>
          </p:cNvSpPr>
          <p:nvPr>
            <p:ph idx="1"/>
          </p:nvPr>
        </p:nvSpPr>
        <p:spPr>
          <a:xfrm>
            <a:off x="457200" y="1371600"/>
            <a:ext cx="8229600" cy="1143000"/>
          </a:xfrm>
        </p:spPr>
        <p:txBody>
          <a:bodyPr/>
          <a:lstStyle/>
          <a:p>
            <a:r>
              <a:rPr lang="zh-CN" altLang="en-US"/>
              <a:t>例</a:t>
            </a:r>
            <a:r>
              <a:rPr lang="en-US" altLang="zh-CN"/>
              <a:t>5.4 </a:t>
            </a:r>
            <a:endParaRPr lang="zh-CN" altLang="en-US"/>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C639ED56-9AFB-4BB1-8F71-E2FB07325B01}" type="slidenum">
              <a:rPr lang="zh-CN" altLang="en-US" smtClean="0"/>
              <a:pPr>
                <a:defRPr/>
              </a:pPr>
              <a:t>21</a:t>
            </a:fld>
            <a:endParaRPr lang="en-US" altLang="zh-CN"/>
          </a:p>
        </p:txBody>
      </p:sp>
      <p:pic>
        <p:nvPicPr>
          <p:cNvPr id="23557" name="Picture 2"/>
          <p:cNvPicPr>
            <a:picLocks noChangeAspect="1" noChangeArrowheads="1"/>
          </p:cNvPicPr>
          <p:nvPr/>
        </p:nvPicPr>
        <p:blipFill>
          <a:blip r:embed="rId2"/>
          <a:srcRect/>
          <a:stretch>
            <a:fillRect/>
          </a:stretch>
        </p:blipFill>
        <p:spPr bwMode="auto">
          <a:xfrm>
            <a:off x="2209800" y="1371600"/>
            <a:ext cx="5172075" cy="914400"/>
          </a:xfrm>
          <a:prstGeom prst="rect">
            <a:avLst/>
          </a:prstGeom>
          <a:noFill/>
          <a:ln w="9525">
            <a:noFill/>
            <a:miter lim="800000"/>
            <a:headEnd/>
            <a:tailEnd/>
          </a:ln>
        </p:spPr>
      </p:pic>
      <p:pic>
        <p:nvPicPr>
          <p:cNvPr id="23558" name="Picture 3"/>
          <p:cNvPicPr>
            <a:picLocks noChangeAspect="1" noChangeArrowheads="1"/>
          </p:cNvPicPr>
          <p:nvPr/>
        </p:nvPicPr>
        <p:blipFill>
          <a:blip r:embed="rId3"/>
          <a:srcRect/>
          <a:stretch>
            <a:fillRect/>
          </a:stretch>
        </p:blipFill>
        <p:spPr bwMode="auto">
          <a:xfrm>
            <a:off x="1066800" y="2895600"/>
            <a:ext cx="6894513" cy="25908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a:t>例</a:t>
            </a:r>
            <a:r>
              <a:rPr lang="en-US" altLang="zh-CN"/>
              <a:t>……</a:t>
            </a:r>
            <a:r>
              <a:rPr lang="zh-CN" altLang="en-US"/>
              <a:t>依赖图</a:t>
            </a:r>
          </a:p>
        </p:txBody>
      </p:sp>
      <p:sp>
        <p:nvSpPr>
          <p:cNvPr id="24579" name="内容占位符 2"/>
          <p:cNvSpPr>
            <a:spLocks noGrp="1"/>
          </p:cNvSpPr>
          <p:nvPr>
            <p:ph idx="1"/>
          </p:nvPr>
        </p:nvSpPr>
        <p:spPr>
          <a:xfrm>
            <a:off x="228600" y="1828800"/>
            <a:ext cx="8229600" cy="685800"/>
          </a:xfrm>
        </p:spPr>
        <p:txBody>
          <a:bodyPr/>
          <a:lstStyle/>
          <a:p>
            <a:pPr marL="342900" lvl="1" indent="-342900">
              <a:buClr>
                <a:schemeClr val="hlink"/>
              </a:buClr>
              <a:buFont typeface="Wingdings" pitchFamily="2" charset="2"/>
              <a:buChar char="v"/>
            </a:pPr>
            <a:r>
              <a:rPr lang="zh-CN" altLang="en-US" dirty="0"/>
              <a:t>例</a:t>
            </a:r>
            <a:r>
              <a:rPr lang="en-US" altLang="zh-CN" dirty="0"/>
              <a:t>5.5 </a:t>
            </a:r>
            <a:r>
              <a:rPr lang="zh-CN" altLang="en-US" dirty="0"/>
              <a:t>一个完整的依赖图</a:t>
            </a:r>
            <a:endParaRPr lang="en-US" altLang="zh-CN" dirty="0"/>
          </a:p>
          <a:p>
            <a:pPr marL="0" lvl="1" indent="0">
              <a:buClr>
                <a:schemeClr val="hlink"/>
              </a:buClr>
              <a:buNone/>
            </a:pPr>
            <a:r>
              <a:rPr lang="zh-CN" altLang="en-US" dirty="0"/>
              <a:t>输入串</a:t>
            </a:r>
            <a:r>
              <a:rPr lang="en-US" altLang="zh-CN" dirty="0"/>
              <a:t>3</a:t>
            </a:r>
            <a:r>
              <a:rPr lang="zh-CN" altLang="en-US" dirty="0"/>
              <a:t>*</a:t>
            </a:r>
            <a:r>
              <a:rPr lang="en-US" altLang="zh-CN" dirty="0"/>
              <a:t>5</a:t>
            </a:r>
            <a:r>
              <a:rPr lang="zh-CN" altLang="en-US" dirty="0"/>
              <a:t>的注释语法分析树</a:t>
            </a:r>
          </a:p>
          <a:p>
            <a:endParaRPr lang="zh-CN" altLang="en-US" dirty="0"/>
          </a:p>
        </p:txBody>
      </p:sp>
      <p:pic>
        <p:nvPicPr>
          <p:cNvPr id="24580" name="Picture 2"/>
          <p:cNvPicPr>
            <a:picLocks noChangeAspect="1" noChangeArrowheads="1"/>
          </p:cNvPicPr>
          <p:nvPr/>
        </p:nvPicPr>
        <p:blipFill>
          <a:blip r:embed="rId2"/>
          <a:srcRect/>
          <a:stretch>
            <a:fillRect/>
          </a:stretch>
        </p:blipFill>
        <p:spPr bwMode="auto">
          <a:xfrm>
            <a:off x="76199" y="2895600"/>
            <a:ext cx="7959725" cy="3733800"/>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bwMode="auto">
          <a:xfrm>
            <a:off x="5150869" y="1219200"/>
            <a:ext cx="3959084" cy="2362200"/>
          </a:xfrm>
          <a:prstGeom prst="rect">
            <a:avLst/>
          </a:prstGeom>
          <a:noFill/>
          <a:ln w="9525">
            <a:noFill/>
            <a:miter lim="800000"/>
            <a:headEnd/>
            <a:tailEnd/>
          </a:ln>
        </p:spPr>
      </p:pic>
      <p:sp>
        <p:nvSpPr>
          <p:cNvPr id="2" name="矩形 1"/>
          <p:cNvSpPr/>
          <p:nvPr/>
        </p:nvSpPr>
        <p:spPr>
          <a:xfrm>
            <a:off x="7086600" y="1752600"/>
            <a:ext cx="1143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886199" y="3886200"/>
            <a:ext cx="74136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086600" y="2367349"/>
            <a:ext cx="1828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62600" y="48006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086600" y="2884273"/>
            <a:ext cx="1219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705600" y="4811927"/>
            <a:ext cx="762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086600" y="2595949"/>
            <a:ext cx="1219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043616" y="3886200"/>
            <a:ext cx="74758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086600" y="1981200"/>
            <a:ext cx="1143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445343" y="2998573"/>
            <a:ext cx="811536"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4" grpId="0" animBg="1"/>
      <p:bldP spid="2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a:t>属性求值的顺序</a:t>
            </a:r>
          </a:p>
        </p:txBody>
      </p:sp>
      <p:sp>
        <p:nvSpPr>
          <p:cNvPr id="25603" name="内容占位符 2"/>
          <p:cNvSpPr>
            <a:spLocks noGrp="1"/>
          </p:cNvSpPr>
          <p:nvPr>
            <p:ph idx="1"/>
          </p:nvPr>
        </p:nvSpPr>
        <p:spPr/>
        <p:txBody>
          <a:bodyPr/>
          <a:lstStyle/>
          <a:p>
            <a:pPr eaLnBrk="1" hangingPunct="1">
              <a:lnSpc>
                <a:spcPct val="130000"/>
              </a:lnSpc>
              <a:defRPr/>
            </a:pPr>
            <a:r>
              <a:rPr lang="zh-CN" altLang="en-US" dirty="0"/>
              <a:t>有向无圈图的拓扑序是结点的一个任意顺序</a:t>
            </a:r>
            <a:r>
              <a:rPr lang="en-US" altLang="zh-CN" dirty="0">
                <a:sym typeface="Symbol" pitchFamily="18" charset="2"/>
              </a:rPr>
              <a:t>m</a:t>
            </a:r>
            <a:r>
              <a:rPr lang="en-US" altLang="zh-CN" baseline="-25000" dirty="0">
                <a:sym typeface="Symbol" pitchFamily="18" charset="2"/>
              </a:rPr>
              <a:t>1</a:t>
            </a:r>
            <a:r>
              <a:rPr lang="en-US" altLang="zh-CN" dirty="0">
                <a:sym typeface="Symbol" pitchFamily="18" charset="2"/>
              </a:rPr>
              <a:t>, m</a:t>
            </a:r>
            <a:r>
              <a:rPr lang="en-US" altLang="zh-CN" baseline="-25000" dirty="0">
                <a:sym typeface="Symbol" pitchFamily="18" charset="2"/>
              </a:rPr>
              <a:t>2</a:t>
            </a:r>
            <a:r>
              <a:rPr lang="en-US" altLang="zh-CN" dirty="0">
                <a:sym typeface="Symbol" pitchFamily="18" charset="2"/>
              </a:rPr>
              <a:t>,…,</a:t>
            </a:r>
            <a:r>
              <a:rPr lang="en-US" altLang="zh-CN" dirty="0" err="1">
                <a:sym typeface="Symbol" pitchFamily="18" charset="2"/>
              </a:rPr>
              <a:t>m</a:t>
            </a:r>
            <a:r>
              <a:rPr lang="en-US" altLang="zh-CN" baseline="-25000" dirty="0" err="1">
                <a:sym typeface="Symbol" pitchFamily="18" charset="2"/>
              </a:rPr>
              <a:t>k</a:t>
            </a:r>
            <a:endParaRPr lang="en-US" altLang="zh-CN" dirty="0">
              <a:sym typeface="Symbol" pitchFamily="18" charset="2"/>
            </a:endParaRPr>
          </a:p>
          <a:p>
            <a:pPr lvl="2" eaLnBrk="1" hangingPunct="1">
              <a:lnSpc>
                <a:spcPct val="130000"/>
              </a:lnSpc>
              <a:defRPr/>
            </a:pPr>
            <a:r>
              <a:rPr lang="zh-CN" altLang="en-US" dirty="0">
                <a:sym typeface="Symbol" pitchFamily="18" charset="2"/>
              </a:rPr>
              <a:t>边都是从排序在前的结点指向在后的结点，即，</a:t>
            </a:r>
            <a:endParaRPr lang="en-US" altLang="zh-CN" dirty="0">
              <a:sym typeface="Symbol" pitchFamily="18" charset="2"/>
            </a:endParaRPr>
          </a:p>
          <a:p>
            <a:pPr lvl="2" eaLnBrk="1" hangingPunct="1">
              <a:lnSpc>
                <a:spcPct val="130000"/>
              </a:lnSpc>
              <a:buFontTx/>
              <a:buNone/>
              <a:defRPr/>
            </a:pPr>
            <a:r>
              <a:rPr lang="zh-CN" altLang="en-US" dirty="0">
                <a:sym typeface="Symbol" pitchFamily="18" charset="2"/>
              </a:rPr>
              <a:t>若 </a:t>
            </a:r>
            <a:r>
              <a:rPr lang="en-US" altLang="zh-CN" dirty="0">
                <a:sym typeface="Symbol" pitchFamily="18" charset="2"/>
              </a:rPr>
              <a:t>m</a:t>
            </a:r>
            <a:r>
              <a:rPr lang="en-US" altLang="zh-CN" baseline="-25000" dirty="0">
                <a:sym typeface="Symbol" pitchFamily="18" charset="2"/>
              </a:rPr>
              <a:t>i</a:t>
            </a:r>
            <a:r>
              <a:rPr lang="en-US" altLang="zh-CN" dirty="0">
                <a:sym typeface="Symbol" pitchFamily="18" charset="2"/>
              </a:rPr>
              <a:t>  </a:t>
            </a:r>
            <a:r>
              <a:rPr lang="en-US" altLang="zh-CN" dirty="0" err="1">
                <a:sym typeface="Symbol" pitchFamily="18" charset="2"/>
              </a:rPr>
              <a:t>m</a:t>
            </a:r>
            <a:r>
              <a:rPr lang="en-US" altLang="zh-CN" baseline="-25000" dirty="0" err="1">
                <a:sym typeface="Symbol" pitchFamily="18" charset="2"/>
              </a:rPr>
              <a:t>j</a:t>
            </a:r>
            <a:r>
              <a:rPr lang="en-US" altLang="zh-CN" baseline="-25000" dirty="0">
                <a:sym typeface="Symbol" pitchFamily="18" charset="2"/>
              </a:rPr>
              <a:t> </a:t>
            </a:r>
            <a:r>
              <a:rPr lang="zh-CN" altLang="en-US" dirty="0">
                <a:sym typeface="Symbol" pitchFamily="18" charset="2"/>
              </a:rPr>
              <a:t>是边，则在排序中 </a:t>
            </a:r>
            <a:r>
              <a:rPr lang="en-US" altLang="zh-CN" dirty="0">
                <a:sym typeface="Symbol" pitchFamily="18" charset="2"/>
              </a:rPr>
              <a:t>m</a:t>
            </a:r>
            <a:r>
              <a:rPr lang="en-US" altLang="zh-CN" baseline="-25000" dirty="0">
                <a:sym typeface="Symbol" pitchFamily="18" charset="2"/>
              </a:rPr>
              <a:t>i </a:t>
            </a:r>
            <a:r>
              <a:rPr lang="zh-CN" altLang="en-US" dirty="0">
                <a:sym typeface="Symbol" pitchFamily="18" charset="2"/>
              </a:rPr>
              <a:t>出现在 </a:t>
            </a:r>
            <a:r>
              <a:rPr lang="en-US" altLang="zh-CN" dirty="0" err="1">
                <a:sym typeface="Symbol" pitchFamily="18" charset="2"/>
              </a:rPr>
              <a:t>m</a:t>
            </a:r>
            <a:r>
              <a:rPr lang="en-US" altLang="zh-CN" baseline="-25000" dirty="0" err="1">
                <a:sym typeface="Symbol" pitchFamily="18" charset="2"/>
              </a:rPr>
              <a:t>j</a:t>
            </a:r>
            <a:r>
              <a:rPr lang="en-US" altLang="zh-CN" baseline="-25000" dirty="0">
                <a:sym typeface="Symbol" pitchFamily="18" charset="2"/>
              </a:rPr>
              <a:t> </a:t>
            </a:r>
            <a:r>
              <a:rPr lang="zh-CN" altLang="en-US" dirty="0">
                <a:sym typeface="Symbol" pitchFamily="18" charset="2"/>
              </a:rPr>
              <a:t>之前</a:t>
            </a:r>
          </a:p>
          <a:p>
            <a:pPr>
              <a:lnSpc>
                <a:spcPct val="130000"/>
              </a:lnSpc>
              <a:defRPr/>
            </a:pPr>
            <a:r>
              <a:rPr lang="zh-CN" altLang="en-US" dirty="0">
                <a:sym typeface="Symbol" pitchFamily="18" charset="2"/>
              </a:rPr>
              <a:t>依赖图的任意拓扑序均给出一个语义规则可被计算的有效顺序</a:t>
            </a:r>
            <a:endParaRPr lang="en-US" altLang="zh-CN" dirty="0"/>
          </a:p>
          <a:p>
            <a:pPr lvl="1">
              <a:lnSpc>
                <a:spcPct val="130000"/>
              </a:lnSpc>
              <a:defRPr/>
            </a:pPr>
            <a:r>
              <a:rPr lang="zh-CN" altLang="en-US" dirty="0">
                <a:solidFill>
                  <a:schemeClr val="bg2"/>
                </a:solidFill>
              </a:rPr>
              <a:t>如果依赖图中有一条从结点</a:t>
            </a:r>
            <a:r>
              <a:rPr lang="en-US" altLang="zh-CN" dirty="0">
                <a:solidFill>
                  <a:schemeClr val="bg2"/>
                </a:solidFill>
              </a:rPr>
              <a:t>M</a:t>
            </a:r>
            <a:r>
              <a:rPr lang="zh-CN" altLang="en-US" dirty="0">
                <a:solidFill>
                  <a:schemeClr val="bg2"/>
                </a:solidFill>
              </a:rPr>
              <a:t>到结点</a:t>
            </a:r>
            <a:r>
              <a:rPr lang="en-US" altLang="zh-CN" dirty="0">
                <a:solidFill>
                  <a:schemeClr val="bg2"/>
                </a:solidFill>
              </a:rPr>
              <a:t>N</a:t>
            </a:r>
            <a:r>
              <a:rPr lang="zh-CN" altLang="en-US" dirty="0">
                <a:solidFill>
                  <a:schemeClr val="bg2"/>
                </a:solidFill>
              </a:rPr>
              <a:t>的边，那么先对</a:t>
            </a:r>
            <a:r>
              <a:rPr lang="en-US" altLang="zh-CN" dirty="0">
                <a:solidFill>
                  <a:schemeClr val="bg2"/>
                </a:solidFill>
              </a:rPr>
              <a:t>M</a:t>
            </a:r>
            <a:r>
              <a:rPr lang="zh-CN" altLang="en-US" dirty="0">
                <a:solidFill>
                  <a:schemeClr val="bg2"/>
                </a:solidFill>
              </a:rPr>
              <a:t>对应的属性求值，再对</a:t>
            </a:r>
            <a:r>
              <a:rPr lang="en-US" altLang="zh-CN" dirty="0">
                <a:solidFill>
                  <a:schemeClr val="bg2"/>
                </a:solidFill>
              </a:rPr>
              <a:t>N</a:t>
            </a:r>
            <a:r>
              <a:rPr lang="zh-CN" altLang="en-US" dirty="0">
                <a:solidFill>
                  <a:schemeClr val="bg2"/>
                </a:solidFill>
              </a:rPr>
              <a:t>对应的属性求值</a:t>
            </a:r>
            <a:endParaRPr lang="en-US" altLang="zh-CN" dirty="0">
              <a:solidFill>
                <a:schemeClr val="bg2"/>
              </a:solidFill>
            </a:endParaRPr>
          </a:p>
          <a:p>
            <a:pPr lvl="1">
              <a:lnSpc>
                <a:spcPct val="130000"/>
              </a:lnSpc>
              <a:defRPr/>
            </a:pPr>
            <a:r>
              <a:rPr lang="zh-CN" altLang="en-US" dirty="0">
                <a:solidFill>
                  <a:schemeClr val="bg2"/>
                </a:solidFill>
              </a:rPr>
              <a:t>所有的可行求值顺序就是满足下列条件的结点序列</a:t>
            </a:r>
            <a:r>
              <a:rPr lang="en-US" altLang="zh-CN" i="1" dirty="0">
                <a:solidFill>
                  <a:schemeClr val="bg2"/>
                </a:solidFill>
              </a:rPr>
              <a:t>N</a:t>
            </a:r>
            <a:r>
              <a:rPr lang="en-US" altLang="zh-CN" i="1" baseline="-25000" dirty="0">
                <a:solidFill>
                  <a:schemeClr val="bg2"/>
                </a:solidFill>
              </a:rPr>
              <a:t>1</a:t>
            </a:r>
            <a:r>
              <a:rPr lang="en-US" altLang="zh-CN" i="1" dirty="0">
                <a:solidFill>
                  <a:schemeClr val="bg2"/>
                </a:solidFill>
              </a:rPr>
              <a:t>,N</a:t>
            </a:r>
            <a:r>
              <a:rPr lang="en-US" altLang="zh-CN" i="1" baseline="-25000" dirty="0">
                <a:solidFill>
                  <a:schemeClr val="bg2"/>
                </a:solidFill>
              </a:rPr>
              <a:t>2</a:t>
            </a:r>
            <a:r>
              <a:rPr lang="en-US" altLang="zh-CN" i="1" dirty="0">
                <a:solidFill>
                  <a:schemeClr val="bg2"/>
                </a:solidFill>
              </a:rPr>
              <a:t>,...,</a:t>
            </a:r>
            <a:r>
              <a:rPr lang="en-US" altLang="zh-CN" i="1" dirty="0" err="1">
                <a:solidFill>
                  <a:schemeClr val="bg2"/>
                </a:solidFill>
              </a:rPr>
              <a:t>N</a:t>
            </a:r>
            <a:r>
              <a:rPr lang="en-US" altLang="zh-CN" i="1" baseline="-25000" dirty="0" err="1">
                <a:solidFill>
                  <a:schemeClr val="bg2"/>
                </a:solidFill>
              </a:rPr>
              <a:t>k</a:t>
            </a:r>
            <a:r>
              <a:rPr lang="en-US" altLang="zh-CN" dirty="0">
                <a:solidFill>
                  <a:schemeClr val="bg2"/>
                </a:solidFill>
              </a:rPr>
              <a:t> </a:t>
            </a:r>
            <a:r>
              <a:rPr lang="zh-CN" altLang="en-US" dirty="0">
                <a:solidFill>
                  <a:schemeClr val="bg2"/>
                </a:solidFill>
              </a:rPr>
              <a:t>：如果有一条从结点</a:t>
            </a:r>
            <a:r>
              <a:rPr lang="en-US" altLang="zh-CN" i="1" dirty="0">
                <a:solidFill>
                  <a:schemeClr val="bg2"/>
                </a:solidFill>
              </a:rPr>
              <a:t>N</a:t>
            </a:r>
            <a:r>
              <a:rPr lang="en-US" altLang="zh-CN" i="1" baseline="-25000" dirty="0">
                <a:solidFill>
                  <a:schemeClr val="bg2"/>
                </a:solidFill>
              </a:rPr>
              <a:t>i</a:t>
            </a:r>
            <a:r>
              <a:rPr lang="zh-CN" altLang="en-US" dirty="0">
                <a:solidFill>
                  <a:schemeClr val="bg2"/>
                </a:solidFill>
              </a:rPr>
              <a:t>到</a:t>
            </a:r>
            <a:r>
              <a:rPr lang="en-US" altLang="zh-CN" i="1" dirty="0" err="1">
                <a:solidFill>
                  <a:schemeClr val="bg2"/>
                </a:solidFill>
              </a:rPr>
              <a:t>N</a:t>
            </a:r>
            <a:r>
              <a:rPr lang="en-US" altLang="zh-CN" i="1" baseline="-25000" dirty="0" err="1">
                <a:solidFill>
                  <a:schemeClr val="bg2"/>
                </a:solidFill>
              </a:rPr>
              <a:t>j</a:t>
            </a:r>
            <a:r>
              <a:rPr lang="zh-CN" altLang="en-US" dirty="0">
                <a:solidFill>
                  <a:schemeClr val="bg2"/>
                </a:solidFill>
              </a:rPr>
              <a:t>的依赖图的边，那么</a:t>
            </a:r>
            <a:r>
              <a:rPr lang="en-US" altLang="zh-CN" i="1" dirty="0" err="1">
                <a:solidFill>
                  <a:schemeClr val="bg2"/>
                </a:solidFill>
              </a:rPr>
              <a:t>i</a:t>
            </a:r>
            <a:r>
              <a:rPr lang="en-US" altLang="zh-CN" i="1" dirty="0">
                <a:solidFill>
                  <a:schemeClr val="bg2"/>
                </a:solidFill>
              </a:rPr>
              <a:t>&lt;j</a:t>
            </a:r>
            <a:r>
              <a:rPr lang="zh-CN" altLang="en-US" dirty="0">
                <a:solidFill>
                  <a:schemeClr val="bg2"/>
                </a:solidFill>
              </a:rPr>
              <a:t>。</a:t>
            </a:r>
            <a:endParaRPr lang="en-US" altLang="zh-CN" dirty="0">
              <a:solidFill>
                <a:schemeClr val="bg2"/>
              </a:solidFill>
            </a:endParaRPr>
          </a:p>
        </p:txBody>
      </p:sp>
      <p:sp>
        <p:nvSpPr>
          <p:cNvPr id="4" name="灯片编号占位符 3"/>
          <p:cNvSpPr>
            <a:spLocks noGrp="1"/>
          </p:cNvSpPr>
          <p:nvPr>
            <p:ph type="sldNum" sz="quarter" idx="10"/>
          </p:nvPr>
        </p:nvSpPr>
        <p:spPr/>
        <p:txBody>
          <a:bodyPr/>
          <a:lstStyle/>
          <a:p>
            <a:pPr>
              <a:defRPr/>
            </a:pPr>
            <a:fld id="{A139CA08-7720-4CDA-A16E-E7C51BF9D5C0}" type="slidenum">
              <a:rPr lang="zh-CN" altLang="en-US" smtClean="0"/>
              <a:pPr>
                <a:defRPr/>
              </a:pPr>
              <a:t>23</a:t>
            </a:fld>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4"/>
          <p:cNvSpPr>
            <a:spLocks noGrp="1"/>
          </p:cNvSpPr>
          <p:nvPr>
            <p:ph type="title"/>
          </p:nvPr>
        </p:nvSpPr>
        <p:spPr/>
        <p:txBody>
          <a:bodyPr/>
          <a:lstStyle/>
          <a:p>
            <a:r>
              <a:rPr lang="zh-CN" altLang="en-US"/>
              <a:t>例</a:t>
            </a:r>
            <a:r>
              <a:rPr lang="en-US" altLang="zh-CN"/>
              <a:t>……</a:t>
            </a:r>
            <a:r>
              <a:rPr lang="zh-CN" altLang="en-US"/>
              <a:t>依赖图的拓扑序</a:t>
            </a:r>
          </a:p>
        </p:txBody>
      </p:sp>
      <p:sp>
        <p:nvSpPr>
          <p:cNvPr id="27651" name="内容占位符 5"/>
          <p:cNvSpPr>
            <a:spLocks noGrp="1"/>
          </p:cNvSpPr>
          <p:nvPr>
            <p:ph idx="1"/>
          </p:nvPr>
        </p:nvSpPr>
        <p:spPr>
          <a:xfrm>
            <a:off x="457200" y="1371600"/>
            <a:ext cx="8229600" cy="1981200"/>
          </a:xfrm>
        </p:spPr>
        <p:txBody>
          <a:bodyPr/>
          <a:lstStyle/>
          <a:p>
            <a:r>
              <a:rPr lang="zh-CN" altLang="en-US"/>
              <a:t>例</a:t>
            </a:r>
            <a:r>
              <a:rPr lang="en-US" altLang="zh-CN"/>
              <a:t>5.6</a:t>
            </a:r>
            <a:r>
              <a:rPr lang="zh-CN" altLang="en-US"/>
              <a:t>，</a:t>
            </a:r>
            <a:endParaRPr lang="en-US" altLang="zh-CN"/>
          </a:p>
          <a:p>
            <a:pPr lvl="1"/>
            <a:r>
              <a:rPr lang="zh-CN" altLang="en-US"/>
              <a:t>图</a:t>
            </a:r>
            <a:r>
              <a:rPr lang="en-US" altLang="zh-CN"/>
              <a:t>5-7</a:t>
            </a:r>
            <a:r>
              <a:rPr lang="zh-CN" altLang="en-US"/>
              <a:t>中的依赖图没有环</a:t>
            </a:r>
            <a:endParaRPr lang="en-US" altLang="zh-CN"/>
          </a:p>
          <a:p>
            <a:pPr lvl="1"/>
            <a:r>
              <a:rPr lang="zh-CN" altLang="en-US"/>
              <a:t>拓扑序①：</a:t>
            </a:r>
            <a:r>
              <a:rPr lang="en-US" altLang="zh-CN"/>
              <a:t>1</a:t>
            </a:r>
            <a:r>
              <a:rPr lang="zh-CN" altLang="en-US"/>
              <a:t>，</a:t>
            </a:r>
            <a:r>
              <a:rPr lang="en-US" altLang="zh-CN"/>
              <a:t>2</a:t>
            </a:r>
            <a:r>
              <a:rPr lang="zh-CN" altLang="en-US"/>
              <a:t>，</a:t>
            </a:r>
            <a:r>
              <a:rPr lang="en-US" altLang="zh-CN"/>
              <a:t>3</a:t>
            </a:r>
            <a:r>
              <a:rPr lang="zh-CN" altLang="en-US"/>
              <a:t>，</a:t>
            </a:r>
            <a:r>
              <a:rPr lang="en-US" altLang="zh-CN"/>
              <a:t>……8</a:t>
            </a:r>
            <a:r>
              <a:rPr lang="zh-CN" altLang="en-US"/>
              <a:t>，</a:t>
            </a:r>
            <a:r>
              <a:rPr lang="en-US" altLang="zh-CN"/>
              <a:t>9</a:t>
            </a:r>
          </a:p>
          <a:p>
            <a:pPr lvl="1"/>
            <a:r>
              <a:rPr lang="zh-CN" altLang="en-US"/>
              <a:t>拓扑序②：</a:t>
            </a:r>
            <a:r>
              <a:rPr lang="en-US" altLang="zh-CN"/>
              <a:t>1</a:t>
            </a:r>
            <a:r>
              <a:rPr lang="zh-CN" altLang="en-US"/>
              <a:t>，</a:t>
            </a:r>
            <a:r>
              <a:rPr lang="en-US" altLang="zh-CN"/>
              <a:t>3</a:t>
            </a:r>
            <a:r>
              <a:rPr lang="zh-CN" altLang="en-US"/>
              <a:t>，</a:t>
            </a:r>
            <a:r>
              <a:rPr lang="en-US" altLang="zh-CN"/>
              <a:t>5</a:t>
            </a:r>
            <a:r>
              <a:rPr lang="zh-CN" altLang="en-US"/>
              <a:t>，</a:t>
            </a:r>
            <a:r>
              <a:rPr lang="en-US" altLang="zh-CN"/>
              <a:t>2</a:t>
            </a:r>
            <a:r>
              <a:rPr lang="zh-CN" altLang="en-US"/>
              <a:t>，</a:t>
            </a:r>
            <a:r>
              <a:rPr lang="en-US" altLang="zh-CN"/>
              <a:t>4</a:t>
            </a:r>
            <a:r>
              <a:rPr lang="zh-CN" altLang="en-US"/>
              <a:t>，</a:t>
            </a:r>
            <a:r>
              <a:rPr lang="en-US" altLang="zh-CN"/>
              <a:t>6</a:t>
            </a:r>
            <a:r>
              <a:rPr lang="zh-CN" altLang="en-US"/>
              <a:t>，</a:t>
            </a:r>
            <a:r>
              <a:rPr lang="en-US" altLang="zh-CN"/>
              <a:t>7</a:t>
            </a:r>
            <a:r>
              <a:rPr lang="zh-CN" altLang="en-US"/>
              <a:t>，</a:t>
            </a:r>
            <a:r>
              <a:rPr lang="en-US" altLang="zh-CN"/>
              <a:t>8</a:t>
            </a:r>
            <a:r>
              <a:rPr lang="zh-CN" altLang="en-US"/>
              <a:t>，</a:t>
            </a:r>
            <a:r>
              <a:rPr lang="en-US" altLang="zh-CN"/>
              <a:t>9</a:t>
            </a:r>
            <a:endParaRPr lang="zh-CN" altLang="en-US"/>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894C9CA9-CC40-4B2D-8EBA-F7F13E0AAC53}" type="slidenum">
              <a:rPr lang="zh-CN" altLang="en-US" smtClean="0"/>
              <a:pPr>
                <a:defRPr/>
              </a:pPr>
              <a:t>24</a:t>
            </a:fld>
            <a:endParaRPr lang="en-US" altLang="zh-CN"/>
          </a:p>
        </p:txBody>
      </p:sp>
      <p:pic>
        <p:nvPicPr>
          <p:cNvPr id="27653" name="Picture 2"/>
          <p:cNvPicPr>
            <a:picLocks noChangeAspect="1" noChangeArrowheads="1"/>
          </p:cNvPicPr>
          <p:nvPr/>
        </p:nvPicPr>
        <p:blipFill>
          <a:blip r:embed="rId2"/>
          <a:srcRect/>
          <a:stretch>
            <a:fillRect/>
          </a:stretch>
        </p:blipFill>
        <p:spPr bwMode="auto">
          <a:xfrm>
            <a:off x="990600" y="3352800"/>
            <a:ext cx="6788150" cy="3343275"/>
          </a:xfrm>
          <a:prstGeom prst="rect">
            <a:avLst/>
          </a:prstGeom>
          <a:noFill/>
          <a:ln w="9525">
            <a:noFill/>
            <a:miter lim="800000"/>
            <a:headEnd/>
            <a:tailEnd/>
          </a:ln>
        </p:spPr>
      </p:pic>
    </p:spTree>
    <p:extLst>
      <p:ext uri="{BB962C8B-B14F-4D97-AF65-F5344CB8AC3E}">
        <p14:creationId xmlns:p14="http://schemas.microsoft.com/office/powerpoint/2010/main" val="1549026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a:t>属性求值的顺序</a:t>
            </a:r>
          </a:p>
        </p:txBody>
      </p:sp>
      <p:sp>
        <p:nvSpPr>
          <p:cNvPr id="26627" name="内容占位符 2"/>
          <p:cNvSpPr>
            <a:spLocks noGrp="1"/>
          </p:cNvSpPr>
          <p:nvPr>
            <p:ph idx="1"/>
          </p:nvPr>
        </p:nvSpPr>
        <p:spPr/>
        <p:txBody>
          <a:bodyPr/>
          <a:lstStyle/>
          <a:p>
            <a:pPr>
              <a:lnSpc>
                <a:spcPct val="130000"/>
              </a:lnSpc>
              <a:defRPr/>
            </a:pPr>
            <a:r>
              <a:rPr lang="zh-CN" altLang="en-US" dirty="0"/>
              <a:t>依赖图刻画了对一棵语法分析树中各结点上的属性求值时可能采取的顺序</a:t>
            </a:r>
            <a:endParaRPr lang="en-US" altLang="zh-CN" dirty="0"/>
          </a:p>
          <a:p>
            <a:pPr lvl="1">
              <a:lnSpc>
                <a:spcPct val="130000"/>
              </a:lnSpc>
              <a:defRPr/>
            </a:pPr>
            <a:r>
              <a:rPr lang="zh-CN" altLang="en-US" dirty="0"/>
              <a:t>如果依赖图中没有环，那么总是至少存在一个拓扑排序</a:t>
            </a:r>
            <a:endParaRPr lang="en-US" altLang="zh-CN" dirty="0"/>
          </a:p>
          <a:p>
            <a:pPr lvl="1">
              <a:lnSpc>
                <a:spcPct val="130000"/>
              </a:lnSpc>
              <a:defRPr/>
            </a:pPr>
            <a:r>
              <a:rPr lang="zh-CN" altLang="en-US" dirty="0"/>
              <a:t>如果存在循环依赖，则依赖图中有环，不存在拓扑排序</a:t>
            </a:r>
            <a:endParaRPr lang="en-US" altLang="zh-CN" dirty="0"/>
          </a:p>
          <a:p>
            <a:pPr eaLnBrk="1" hangingPunct="1">
              <a:lnSpc>
                <a:spcPct val="130000"/>
              </a:lnSpc>
              <a:defRPr/>
            </a:pPr>
            <a:r>
              <a:rPr lang="zh-CN" altLang="en-US" dirty="0">
                <a:sym typeface="Symbol" pitchFamily="18" charset="2"/>
              </a:rPr>
              <a:t>精确（机械）地构造由属性文法所指定的翻译的步骤：</a:t>
            </a:r>
          </a:p>
          <a:p>
            <a:pPr lvl="1" eaLnBrk="1" hangingPunct="1">
              <a:lnSpc>
                <a:spcPct val="130000"/>
              </a:lnSpc>
              <a:defRPr/>
            </a:pPr>
            <a:r>
              <a:rPr lang="zh-CN" altLang="en-US" dirty="0">
                <a:sym typeface="Symbol" pitchFamily="18" charset="2"/>
              </a:rPr>
              <a:t>用基本文法构造输入串的语法树  构造依赖图  从依赖图的拓扑序中，得到一个属性计算次序  按次序计算语义规则，产生输入串的一个翻译</a:t>
            </a:r>
            <a:endParaRPr lang="zh-CN" altLang="en-US" dirty="0"/>
          </a:p>
        </p:txBody>
      </p:sp>
      <p:sp>
        <p:nvSpPr>
          <p:cNvPr id="4" name="灯片编号占位符 3"/>
          <p:cNvSpPr>
            <a:spLocks noGrp="1"/>
          </p:cNvSpPr>
          <p:nvPr>
            <p:ph type="sldNum" sz="quarter" idx="10"/>
          </p:nvPr>
        </p:nvSpPr>
        <p:spPr/>
        <p:txBody>
          <a:bodyPr/>
          <a:lstStyle/>
          <a:p>
            <a:pPr>
              <a:defRPr/>
            </a:pPr>
            <a:fld id="{3F05A21B-7459-43B9-BF94-BF0430106C7B}" type="slidenum">
              <a:rPr lang="zh-CN" altLang="en-US" smtClean="0"/>
              <a:pPr>
                <a:defRPr/>
              </a:pPr>
              <a:t>25</a:t>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dirty="0"/>
              <a:t>S</a:t>
            </a:r>
            <a:r>
              <a:rPr lang="zh-CN" altLang="en-US" dirty="0"/>
              <a:t>属性的</a:t>
            </a:r>
            <a:r>
              <a:rPr lang="en-US" altLang="zh-CN" dirty="0"/>
              <a:t>SDD</a:t>
            </a:r>
            <a:endParaRPr lang="zh-CN" altLang="en-US" dirty="0"/>
          </a:p>
        </p:txBody>
      </p:sp>
      <p:sp>
        <p:nvSpPr>
          <p:cNvPr id="28675" name="内容占位符 2"/>
          <p:cNvSpPr>
            <a:spLocks noGrp="1"/>
          </p:cNvSpPr>
          <p:nvPr>
            <p:ph idx="1"/>
          </p:nvPr>
        </p:nvSpPr>
        <p:spPr>
          <a:xfrm>
            <a:off x="457200" y="1371600"/>
            <a:ext cx="8229600" cy="2133600"/>
          </a:xfrm>
        </p:spPr>
        <p:txBody>
          <a:bodyPr/>
          <a:lstStyle/>
          <a:p>
            <a:pPr>
              <a:defRPr/>
            </a:pPr>
            <a:r>
              <a:rPr lang="en-US" altLang="zh-CN" dirty="0"/>
              <a:t>S</a:t>
            </a:r>
            <a:r>
              <a:rPr lang="zh-CN" altLang="en-US" dirty="0"/>
              <a:t>属性的</a:t>
            </a:r>
            <a:r>
              <a:rPr lang="en-US" altLang="zh-CN" dirty="0"/>
              <a:t>SDD</a:t>
            </a:r>
          </a:p>
          <a:p>
            <a:pPr lvl="1">
              <a:defRPr/>
            </a:pPr>
            <a:r>
              <a:rPr lang="zh-CN" altLang="en-US" dirty="0"/>
              <a:t>如果一个</a:t>
            </a:r>
            <a:r>
              <a:rPr lang="en-US" altLang="zh-CN" dirty="0"/>
              <a:t>SDD</a:t>
            </a:r>
            <a:r>
              <a:rPr lang="zh-CN" altLang="en-US" dirty="0"/>
              <a:t>的每个属性都是综合属性，它就是</a:t>
            </a:r>
            <a:r>
              <a:rPr lang="en-US" altLang="zh-CN" dirty="0"/>
              <a:t>S</a:t>
            </a:r>
            <a:r>
              <a:rPr lang="zh-CN" altLang="en-US" dirty="0"/>
              <a:t>属性的。</a:t>
            </a:r>
          </a:p>
          <a:p>
            <a:pPr>
              <a:defRPr/>
            </a:pPr>
            <a:r>
              <a:rPr lang="zh-CN" altLang="en-US" dirty="0"/>
              <a:t>例</a:t>
            </a:r>
            <a:r>
              <a:rPr lang="en-US" altLang="zh-CN" dirty="0"/>
              <a:t>5.7</a:t>
            </a:r>
          </a:p>
          <a:p>
            <a:pPr lvl="1">
              <a:defRPr/>
            </a:pPr>
            <a:r>
              <a:rPr lang="zh-CN" altLang="en-US" dirty="0"/>
              <a:t>图</a:t>
            </a:r>
            <a:r>
              <a:rPr lang="en-US" altLang="zh-CN" dirty="0"/>
              <a:t>5-1</a:t>
            </a:r>
            <a:r>
              <a:rPr lang="zh-CN" altLang="en-US" dirty="0"/>
              <a:t>中的</a:t>
            </a:r>
            <a:r>
              <a:rPr lang="en-US" altLang="zh-CN" dirty="0"/>
              <a:t>SDD</a:t>
            </a:r>
            <a:r>
              <a:rPr lang="zh-CN" altLang="en-US" dirty="0"/>
              <a:t>是一个</a:t>
            </a:r>
            <a:r>
              <a:rPr lang="en-US" altLang="zh-CN" dirty="0"/>
              <a:t>S</a:t>
            </a:r>
            <a:r>
              <a:rPr lang="zh-CN" altLang="en-US" dirty="0"/>
              <a:t>属性定义</a:t>
            </a:r>
          </a:p>
        </p:txBody>
      </p:sp>
      <p:sp>
        <p:nvSpPr>
          <p:cNvPr id="4" name="灯片编号占位符 3"/>
          <p:cNvSpPr>
            <a:spLocks noGrp="1"/>
          </p:cNvSpPr>
          <p:nvPr>
            <p:ph type="sldNum" sz="quarter" idx="10"/>
          </p:nvPr>
        </p:nvSpPr>
        <p:spPr/>
        <p:txBody>
          <a:bodyPr/>
          <a:lstStyle/>
          <a:p>
            <a:pPr>
              <a:defRPr/>
            </a:pPr>
            <a:fld id="{5D37C1B1-258D-47BE-9F33-577A13685E14}" type="slidenum">
              <a:rPr lang="zh-CN" altLang="en-US" smtClean="0"/>
              <a:pPr>
                <a:defRPr/>
              </a:pPr>
              <a:t>26</a:t>
            </a:fld>
            <a:endParaRPr lang="en-US" altLang="zh-CN"/>
          </a:p>
        </p:txBody>
      </p:sp>
      <p:pic>
        <p:nvPicPr>
          <p:cNvPr id="28677" name="Picture 3"/>
          <p:cNvPicPr>
            <a:picLocks noChangeAspect="1" noChangeArrowheads="1"/>
          </p:cNvPicPr>
          <p:nvPr/>
        </p:nvPicPr>
        <p:blipFill>
          <a:blip r:embed="rId2"/>
          <a:srcRect/>
          <a:stretch>
            <a:fillRect/>
          </a:stretch>
        </p:blipFill>
        <p:spPr bwMode="auto">
          <a:xfrm>
            <a:off x="1524000" y="3352800"/>
            <a:ext cx="5257800" cy="32131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a:t>S</a:t>
            </a:r>
            <a:r>
              <a:rPr lang="zh-CN" altLang="en-US"/>
              <a:t>属性的定义</a:t>
            </a:r>
          </a:p>
        </p:txBody>
      </p:sp>
      <p:sp>
        <p:nvSpPr>
          <p:cNvPr id="29699" name="内容占位符 2"/>
          <p:cNvSpPr>
            <a:spLocks noGrp="1"/>
          </p:cNvSpPr>
          <p:nvPr>
            <p:ph idx="1"/>
          </p:nvPr>
        </p:nvSpPr>
        <p:spPr>
          <a:xfrm>
            <a:off x="473413" y="2895600"/>
            <a:ext cx="8229600" cy="1905000"/>
          </a:xfrm>
        </p:spPr>
        <p:txBody>
          <a:bodyPr/>
          <a:lstStyle/>
          <a:p>
            <a:pPr>
              <a:defRPr/>
            </a:pPr>
            <a:r>
              <a:rPr lang="en-US" altLang="zh-CN" dirty="0"/>
              <a:t>S</a:t>
            </a:r>
            <a:r>
              <a:rPr lang="zh-CN" altLang="en-US" dirty="0"/>
              <a:t>属性的定义可以在自底向上语法分析过程中实现</a:t>
            </a:r>
            <a:endParaRPr lang="en-US" altLang="zh-CN" dirty="0"/>
          </a:p>
          <a:p>
            <a:pPr lvl="1">
              <a:defRPr/>
            </a:pPr>
            <a:r>
              <a:rPr lang="zh-CN" altLang="en-US" dirty="0"/>
              <a:t>一个自底向上的语法分析过程对应于一次后序遍历</a:t>
            </a:r>
            <a:endParaRPr lang="en-US" altLang="zh-CN" dirty="0"/>
          </a:p>
          <a:p>
            <a:pPr lvl="1">
              <a:defRPr/>
            </a:pPr>
            <a:r>
              <a:rPr lang="zh-CN" altLang="en-US" dirty="0"/>
              <a:t>对于</a:t>
            </a:r>
            <a:r>
              <a:rPr lang="en-US" altLang="zh-CN" dirty="0"/>
              <a:t>LR</a:t>
            </a:r>
            <a:r>
              <a:rPr lang="zh-CN" altLang="en-US" dirty="0"/>
              <a:t>分析器，后序顺序精确对应于将一个产生式右部归约为左部的过程</a:t>
            </a:r>
          </a:p>
        </p:txBody>
      </p:sp>
      <p:sp>
        <p:nvSpPr>
          <p:cNvPr id="4" name="灯片编号占位符 3"/>
          <p:cNvSpPr>
            <a:spLocks noGrp="1"/>
          </p:cNvSpPr>
          <p:nvPr>
            <p:ph type="sldNum" sz="quarter" idx="10"/>
          </p:nvPr>
        </p:nvSpPr>
        <p:spPr/>
        <p:txBody>
          <a:bodyPr/>
          <a:lstStyle/>
          <a:p>
            <a:pPr>
              <a:defRPr/>
            </a:pPr>
            <a:fld id="{923E7637-1C8B-4ACE-8CC7-A5845FB64679}" type="slidenum">
              <a:rPr lang="zh-CN" altLang="en-US" smtClean="0"/>
              <a:pPr>
                <a:defRPr/>
              </a:pPr>
              <a:t>27</a:t>
            </a:fld>
            <a:endParaRPr lang="en-US" altLang="zh-CN"/>
          </a:p>
        </p:txBody>
      </p:sp>
      <p:sp>
        <p:nvSpPr>
          <p:cNvPr id="5" name="内容占位符 2"/>
          <p:cNvSpPr txBox="1">
            <a:spLocks/>
          </p:cNvSpPr>
          <p:nvPr/>
        </p:nvSpPr>
        <p:spPr bwMode="auto">
          <a:xfrm>
            <a:off x="457200" y="1219200"/>
            <a:ext cx="8229600" cy="2286000"/>
          </a:xfrm>
          <a:prstGeom prst="rect">
            <a:avLst/>
          </a:prstGeom>
          <a:noFill/>
          <a:ln w="9525">
            <a:noFill/>
            <a:miter lim="800000"/>
            <a:headEnd/>
            <a:tailEnd/>
          </a:ln>
        </p:spPr>
        <p:txBody>
          <a:bodyPr/>
          <a:lstStyle/>
          <a:p>
            <a:pPr marL="342900" indent="-342900" eaLnBrk="0" hangingPunct="0">
              <a:lnSpc>
                <a:spcPct val="120000"/>
              </a:lnSpc>
              <a:spcBef>
                <a:spcPct val="20000"/>
              </a:spcBef>
              <a:buClr>
                <a:schemeClr val="hlink"/>
              </a:buClr>
              <a:buFont typeface="Wingdings" pitchFamily="2" charset="2"/>
              <a:buChar char="v"/>
            </a:pPr>
            <a:r>
              <a:rPr lang="en-US" altLang="zh-CN" sz="2400" dirty="0">
                <a:latin typeface="Times New Roman" pitchFamily="18" charset="0"/>
                <a:ea typeface="华文新魏" pitchFamily="2" charset="-122"/>
              </a:rPr>
              <a:t>S</a:t>
            </a:r>
            <a:r>
              <a:rPr lang="zh-CN" altLang="en-US" sz="2400" dirty="0">
                <a:latin typeface="Times New Roman" pitchFamily="18" charset="0"/>
                <a:ea typeface="华文新魏" pitchFamily="2" charset="-122"/>
              </a:rPr>
              <a:t>属性定义的属性求值顺序</a:t>
            </a:r>
            <a:endParaRPr lang="en-US" altLang="zh-CN" sz="2400" dirty="0">
              <a:latin typeface="Times New Roman" pitchFamily="18" charset="0"/>
              <a:ea typeface="华文新魏" pitchFamily="2" charset="-122"/>
            </a:endParaRPr>
          </a:p>
          <a:p>
            <a:pPr marL="742950" lvl="1" indent="-285750" eaLnBrk="0" hangingPunct="0">
              <a:lnSpc>
                <a:spcPct val="120000"/>
              </a:lnSpc>
              <a:spcBef>
                <a:spcPct val="20000"/>
              </a:spcBef>
              <a:buClr>
                <a:schemeClr val="accent1"/>
              </a:buClr>
              <a:buFont typeface="Wingdings" pitchFamily="2" charset="2"/>
              <a:buChar char="§"/>
            </a:pPr>
            <a:r>
              <a:rPr lang="zh-CN" altLang="en-US" sz="2200" dirty="0">
                <a:latin typeface="Times New Roman" pitchFamily="18" charset="0"/>
                <a:ea typeface="华文新魏" pitchFamily="2" charset="-122"/>
              </a:rPr>
              <a:t>如果一个</a:t>
            </a:r>
            <a:r>
              <a:rPr lang="en-US" altLang="zh-CN" sz="2200" dirty="0">
                <a:latin typeface="Times New Roman" pitchFamily="18" charset="0"/>
                <a:ea typeface="华文新魏" pitchFamily="2" charset="-122"/>
              </a:rPr>
              <a:t>SDD</a:t>
            </a:r>
            <a:r>
              <a:rPr lang="zh-CN" altLang="en-US" sz="2200" dirty="0">
                <a:latin typeface="Times New Roman" pitchFamily="18" charset="0"/>
                <a:ea typeface="华文新魏" pitchFamily="2" charset="-122"/>
              </a:rPr>
              <a:t>是</a:t>
            </a:r>
            <a:r>
              <a:rPr lang="en-US" altLang="zh-CN" sz="2200" dirty="0">
                <a:latin typeface="Times New Roman" pitchFamily="18" charset="0"/>
                <a:ea typeface="华文新魏" pitchFamily="2" charset="-122"/>
              </a:rPr>
              <a:t>S</a:t>
            </a:r>
            <a:r>
              <a:rPr lang="zh-CN" altLang="en-US" sz="2200" dirty="0">
                <a:latin typeface="Times New Roman" pitchFamily="18" charset="0"/>
                <a:ea typeface="华文新魏" pitchFamily="2" charset="-122"/>
              </a:rPr>
              <a:t>属性的，那么可以按照语法分析树结点的任何自底向上顺序计算它的各个属性值。</a:t>
            </a:r>
            <a:endParaRPr lang="en-US" altLang="zh-CN" sz="2200" dirty="0">
              <a:latin typeface="Times New Roman" pitchFamily="18" charset="0"/>
              <a:ea typeface="华文新魏"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a:t>L</a:t>
            </a:r>
            <a:r>
              <a:rPr lang="zh-CN" altLang="en-US"/>
              <a:t>属性的定义</a:t>
            </a:r>
          </a:p>
        </p:txBody>
      </p:sp>
      <p:sp>
        <p:nvSpPr>
          <p:cNvPr id="3" name="内容占位符 2"/>
          <p:cNvSpPr>
            <a:spLocks noGrp="1"/>
          </p:cNvSpPr>
          <p:nvPr>
            <p:ph idx="1"/>
          </p:nvPr>
        </p:nvSpPr>
        <p:spPr>
          <a:xfrm>
            <a:off x="457200" y="1371600"/>
            <a:ext cx="8229600" cy="5181600"/>
          </a:xfrm>
        </p:spPr>
        <p:txBody>
          <a:bodyPr/>
          <a:lstStyle/>
          <a:p>
            <a:pPr>
              <a:defRPr/>
            </a:pPr>
            <a:r>
              <a:rPr lang="en-US" altLang="zh-CN" dirty="0"/>
              <a:t>L</a:t>
            </a:r>
            <a:r>
              <a:rPr lang="zh-CN" altLang="en-US" dirty="0"/>
              <a:t>属性定义</a:t>
            </a:r>
            <a:endParaRPr lang="en-US" altLang="zh-CN" dirty="0"/>
          </a:p>
          <a:p>
            <a:pPr lvl="1">
              <a:defRPr/>
            </a:pPr>
            <a:r>
              <a:rPr lang="en-US" altLang="zh-CN" dirty="0" err="1"/>
              <a:t>SDD</a:t>
            </a:r>
            <a:r>
              <a:rPr lang="zh-CN" altLang="en-US" dirty="0"/>
              <a:t>中的每个属性或者是</a:t>
            </a:r>
            <a:endParaRPr lang="en-US" altLang="zh-CN" dirty="0"/>
          </a:p>
          <a:p>
            <a:pPr marL="914400" lvl="1" indent="-457200">
              <a:buFont typeface="+mj-lt"/>
              <a:buAutoNum type="arabicPeriod"/>
              <a:defRPr/>
            </a:pPr>
            <a:r>
              <a:rPr lang="zh-CN" altLang="en-US" dirty="0"/>
              <a:t>综合属性，或者是</a:t>
            </a:r>
            <a:endParaRPr lang="en-US" altLang="zh-CN" dirty="0"/>
          </a:p>
          <a:p>
            <a:pPr marL="914400" lvl="1" indent="-457200">
              <a:buFont typeface="+mj-ea"/>
              <a:buAutoNum type="arabicPeriod"/>
              <a:defRPr/>
            </a:pPr>
            <a:r>
              <a:rPr lang="zh-CN" altLang="en-US" dirty="0"/>
              <a:t>继承属性，但它的规则具有如下限制：</a:t>
            </a:r>
            <a:endParaRPr lang="en-US" altLang="zh-CN" dirty="0"/>
          </a:p>
          <a:p>
            <a:pPr marL="1314450" lvl="2" indent="-457200">
              <a:defRPr/>
            </a:pPr>
            <a:r>
              <a:rPr lang="zh-CN" altLang="en-US" dirty="0"/>
              <a:t>假设存在产生式</a:t>
            </a:r>
            <a:r>
              <a:rPr lang="en-US" altLang="zh-CN" i="1" dirty="0" err="1"/>
              <a:t>A</a:t>
            </a:r>
            <a:r>
              <a:rPr lang="en-US" altLang="zh-CN" i="1" dirty="0" err="1">
                <a:latin typeface="Times New Roman"/>
                <a:cs typeface="Times New Roman"/>
              </a:rPr>
              <a:t>→X</a:t>
            </a:r>
            <a:r>
              <a:rPr lang="en-US" altLang="zh-CN" i="1" baseline="-25000" dirty="0" err="1">
                <a:latin typeface="Times New Roman"/>
                <a:cs typeface="Times New Roman"/>
              </a:rPr>
              <a:t>1</a:t>
            </a:r>
            <a:r>
              <a:rPr lang="en-US" altLang="zh-CN" i="1" dirty="0" err="1">
                <a:latin typeface="Times New Roman"/>
                <a:cs typeface="Times New Roman"/>
              </a:rPr>
              <a:t>X</a:t>
            </a:r>
            <a:r>
              <a:rPr lang="en-US" altLang="zh-CN" i="1" baseline="-25000" dirty="0" err="1">
                <a:latin typeface="Times New Roman"/>
                <a:cs typeface="Times New Roman"/>
              </a:rPr>
              <a:t>2</a:t>
            </a:r>
            <a:r>
              <a:rPr lang="en-US" altLang="zh-CN" i="1" dirty="0">
                <a:latin typeface="Times New Roman"/>
                <a:cs typeface="Times New Roman"/>
              </a:rPr>
              <a:t>...</a:t>
            </a:r>
            <a:r>
              <a:rPr lang="en-US" altLang="zh-CN" i="1" dirty="0" err="1">
                <a:latin typeface="Times New Roman"/>
                <a:cs typeface="Times New Roman"/>
              </a:rPr>
              <a:t>Xn</a:t>
            </a:r>
            <a:r>
              <a:rPr lang="zh-CN" altLang="en-US" dirty="0">
                <a:latin typeface="Times New Roman"/>
                <a:cs typeface="Times New Roman"/>
              </a:rPr>
              <a:t>，并且有通过该产生式所关联的规则计算得到的继承属性</a:t>
            </a:r>
            <a:r>
              <a:rPr lang="en-US" altLang="zh-CN" i="1" dirty="0" err="1">
                <a:latin typeface="Times New Roman"/>
                <a:cs typeface="Times New Roman"/>
              </a:rPr>
              <a:t>X</a:t>
            </a:r>
            <a:r>
              <a:rPr lang="en-US" altLang="zh-CN" i="1" baseline="-25000" dirty="0" err="1">
                <a:latin typeface="Times New Roman"/>
                <a:cs typeface="Times New Roman"/>
              </a:rPr>
              <a:t>i</a:t>
            </a:r>
            <a:r>
              <a:rPr lang="en-US" altLang="zh-CN" i="1" dirty="0" err="1">
                <a:latin typeface="Times New Roman"/>
                <a:cs typeface="Times New Roman"/>
              </a:rPr>
              <a:t>.a</a:t>
            </a:r>
            <a:r>
              <a:rPr lang="zh-CN" altLang="en-US" dirty="0">
                <a:latin typeface="Times New Roman"/>
                <a:cs typeface="Times New Roman"/>
              </a:rPr>
              <a:t>；那么这个规则只能使用：</a:t>
            </a:r>
            <a:endParaRPr lang="en-US" altLang="zh-CN" dirty="0">
              <a:latin typeface="Times New Roman"/>
              <a:cs typeface="Times New Roman"/>
            </a:endParaRPr>
          </a:p>
          <a:p>
            <a:pPr marL="1314450" lvl="2" indent="-457200">
              <a:buFont typeface="+mj-ea"/>
              <a:buAutoNum type="circleNumDbPlain"/>
              <a:defRPr/>
            </a:pPr>
            <a:r>
              <a:rPr lang="zh-CN" altLang="en-US" dirty="0"/>
              <a:t>和产生式左部</a:t>
            </a:r>
            <a:r>
              <a:rPr lang="en-US" altLang="zh-CN" dirty="0"/>
              <a:t>A</a:t>
            </a:r>
            <a:r>
              <a:rPr lang="zh-CN" altLang="en-US" dirty="0"/>
              <a:t>关联的继承属性；</a:t>
            </a:r>
            <a:endParaRPr lang="en-US" altLang="zh-CN" dirty="0"/>
          </a:p>
          <a:p>
            <a:pPr marL="1314450" lvl="2" indent="-457200">
              <a:buFont typeface="+mj-ea"/>
              <a:buAutoNum type="circleNumDbPlain"/>
              <a:defRPr/>
            </a:pPr>
            <a:r>
              <a:rPr lang="zh-CN" altLang="en-US" dirty="0"/>
              <a:t>位于</a:t>
            </a:r>
            <a:r>
              <a:rPr lang="en-US" altLang="zh-CN" i="1" dirty="0"/>
              <a:t>X</a:t>
            </a:r>
            <a:r>
              <a:rPr lang="en-US" altLang="zh-CN" i="1" baseline="-25000" dirty="0"/>
              <a:t>i</a:t>
            </a:r>
            <a:r>
              <a:rPr lang="zh-CN" altLang="en-US" dirty="0"/>
              <a:t>左边的文法符号实例</a:t>
            </a:r>
            <a:r>
              <a:rPr lang="en-US" altLang="zh-CN" i="1" dirty="0" err="1"/>
              <a:t>X</a:t>
            </a:r>
            <a:r>
              <a:rPr lang="en-US" altLang="zh-CN" i="1" baseline="-25000" dirty="0" err="1"/>
              <a:t>1</a:t>
            </a:r>
            <a:r>
              <a:rPr lang="en-US" altLang="zh-CN" i="1" dirty="0"/>
              <a:t>, </a:t>
            </a:r>
            <a:r>
              <a:rPr lang="en-US" altLang="zh-CN" i="1" dirty="0" err="1"/>
              <a:t>X</a:t>
            </a:r>
            <a:r>
              <a:rPr lang="en-US" altLang="zh-CN" i="1" baseline="-25000" dirty="0" err="1"/>
              <a:t>2</a:t>
            </a:r>
            <a:r>
              <a:rPr lang="en-US" altLang="zh-CN" i="1" baseline="-25000" dirty="0"/>
              <a:t>,</a:t>
            </a:r>
            <a:r>
              <a:rPr lang="en-US" altLang="zh-CN" i="1" dirty="0"/>
              <a:t>... X</a:t>
            </a:r>
            <a:r>
              <a:rPr lang="en-US" altLang="zh-CN" i="1" baseline="-25000" dirty="0"/>
              <a:t>i-1</a:t>
            </a:r>
            <a:r>
              <a:rPr lang="zh-CN" altLang="en-US" dirty="0"/>
              <a:t>相关的继承属性或综合属性</a:t>
            </a:r>
            <a:endParaRPr lang="en-US" altLang="zh-CN" dirty="0"/>
          </a:p>
          <a:p>
            <a:pPr marL="1314450" lvl="2" indent="-457200">
              <a:buFont typeface="+mj-ea"/>
              <a:buAutoNum type="circleNumDbPlain"/>
              <a:defRPr/>
            </a:pPr>
            <a:r>
              <a:rPr lang="zh-CN" altLang="en-US" dirty="0"/>
              <a:t>和这个</a:t>
            </a:r>
            <a:r>
              <a:rPr lang="en-US" altLang="zh-CN" i="1" dirty="0"/>
              <a:t>X</a:t>
            </a:r>
            <a:r>
              <a:rPr lang="en-US" altLang="zh-CN" i="1" baseline="-25000" dirty="0"/>
              <a:t>i</a:t>
            </a:r>
            <a:r>
              <a:rPr lang="zh-CN" altLang="en-US" dirty="0"/>
              <a:t>的实例本身相关的继承属性或综合属性，但是在由这个</a:t>
            </a:r>
            <a:r>
              <a:rPr lang="en-US" altLang="zh-CN" i="1" dirty="0"/>
              <a:t>X</a:t>
            </a:r>
            <a:r>
              <a:rPr lang="en-US" altLang="zh-CN" i="1" baseline="-25000" dirty="0"/>
              <a:t>i</a:t>
            </a:r>
            <a:r>
              <a:rPr lang="zh-CN" altLang="en-US" dirty="0"/>
              <a:t>的全部属性组成的依赖图中不存在环</a:t>
            </a:r>
          </a:p>
        </p:txBody>
      </p:sp>
      <p:sp>
        <p:nvSpPr>
          <p:cNvPr id="4" name="灯片编号占位符 3"/>
          <p:cNvSpPr>
            <a:spLocks noGrp="1"/>
          </p:cNvSpPr>
          <p:nvPr>
            <p:ph type="sldNum" sz="quarter" idx="10"/>
          </p:nvPr>
        </p:nvSpPr>
        <p:spPr/>
        <p:txBody>
          <a:bodyPr/>
          <a:lstStyle/>
          <a:p>
            <a:pPr>
              <a:defRPr/>
            </a:pPr>
            <a:fld id="{204D38B5-5B90-4937-BF09-0C7206557484}" type="slidenum">
              <a:rPr lang="zh-CN" altLang="en-US" smtClean="0"/>
              <a:pPr>
                <a:defRPr/>
              </a:pPr>
              <a:t>28</a:t>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a:t>例</a:t>
            </a:r>
            <a:r>
              <a:rPr lang="en-US" altLang="zh-CN"/>
              <a:t>……L</a:t>
            </a:r>
            <a:r>
              <a:rPr lang="zh-CN" altLang="en-US"/>
              <a:t>属性的定义</a:t>
            </a:r>
          </a:p>
        </p:txBody>
      </p:sp>
      <p:sp>
        <p:nvSpPr>
          <p:cNvPr id="31747" name="内容占位符 2"/>
          <p:cNvSpPr>
            <a:spLocks noGrp="1"/>
          </p:cNvSpPr>
          <p:nvPr>
            <p:ph idx="1"/>
          </p:nvPr>
        </p:nvSpPr>
        <p:spPr>
          <a:xfrm>
            <a:off x="457200" y="1371600"/>
            <a:ext cx="5638800" cy="2057400"/>
          </a:xfrm>
        </p:spPr>
        <p:txBody>
          <a:bodyPr/>
          <a:lstStyle/>
          <a:p>
            <a:r>
              <a:rPr lang="zh-CN" altLang="en-US"/>
              <a:t>例</a:t>
            </a:r>
            <a:r>
              <a:rPr lang="en-US" altLang="zh-CN"/>
              <a:t>5.8</a:t>
            </a:r>
            <a:r>
              <a:rPr lang="zh-CN" altLang="en-US"/>
              <a:t>：图</a:t>
            </a:r>
            <a:r>
              <a:rPr lang="en-US" altLang="zh-CN"/>
              <a:t>5-4</a:t>
            </a:r>
            <a:r>
              <a:rPr lang="zh-CN" altLang="en-US"/>
              <a:t>中的</a:t>
            </a:r>
            <a:r>
              <a:rPr lang="en-US" altLang="zh-CN"/>
              <a:t>SDD</a:t>
            </a:r>
            <a:r>
              <a:rPr lang="zh-CN" altLang="en-US"/>
              <a:t>是</a:t>
            </a:r>
            <a:r>
              <a:rPr lang="en-US" altLang="zh-CN"/>
              <a:t>L</a:t>
            </a:r>
            <a:r>
              <a:rPr lang="zh-CN" altLang="en-US"/>
              <a:t>属性的</a:t>
            </a:r>
            <a:endParaRPr lang="en-US" altLang="zh-CN"/>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0E9A608B-7E3F-4883-88DF-B5F037F2DFCF}" type="slidenum">
              <a:rPr lang="zh-CN" altLang="en-US" smtClean="0"/>
              <a:pPr>
                <a:defRPr/>
              </a:pPr>
              <a:t>29</a:t>
            </a:fld>
            <a:endParaRPr lang="en-US" altLang="zh-CN"/>
          </a:p>
        </p:txBody>
      </p:sp>
      <p:pic>
        <p:nvPicPr>
          <p:cNvPr id="31749" name="Picture 2"/>
          <p:cNvPicPr>
            <a:picLocks noChangeAspect="1" noChangeArrowheads="1"/>
          </p:cNvPicPr>
          <p:nvPr/>
        </p:nvPicPr>
        <p:blipFill>
          <a:blip r:embed="rId2"/>
          <a:srcRect/>
          <a:stretch>
            <a:fillRect/>
          </a:stretch>
        </p:blipFill>
        <p:spPr bwMode="auto">
          <a:xfrm>
            <a:off x="1981200" y="1905000"/>
            <a:ext cx="4495800" cy="2682875"/>
          </a:xfrm>
          <a:prstGeom prst="rect">
            <a:avLst/>
          </a:prstGeom>
          <a:noFill/>
          <a:ln w="9525">
            <a:noFill/>
            <a:miter lim="800000"/>
            <a:headEnd/>
            <a:tailEnd/>
          </a:ln>
        </p:spPr>
      </p:pic>
      <p:sp>
        <p:nvSpPr>
          <p:cNvPr id="6" name="内容占位符 2"/>
          <p:cNvSpPr txBox="1">
            <a:spLocks/>
          </p:cNvSpPr>
          <p:nvPr/>
        </p:nvSpPr>
        <p:spPr bwMode="auto">
          <a:xfrm>
            <a:off x="457200" y="4724400"/>
            <a:ext cx="6858000" cy="609600"/>
          </a:xfrm>
          <a:prstGeom prst="rect">
            <a:avLst/>
          </a:prstGeom>
          <a:noFill/>
          <a:ln w="9525">
            <a:noFill/>
            <a:miter lim="800000"/>
            <a:headEnd/>
            <a:tailEnd/>
          </a:ln>
        </p:spPr>
        <p:txBody>
          <a:bodyPr/>
          <a:lstStyle/>
          <a:p>
            <a:pPr marL="342900" indent="-342900" eaLnBrk="0" hangingPunct="0">
              <a:lnSpc>
                <a:spcPct val="120000"/>
              </a:lnSpc>
              <a:spcBef>
                <a:spcPct val="20000"/>
              </a:spcBef>
              <a:buClr>
                <a:schemeClr val="hlink"/>
              </a:buClr>
              <a:buFont typeface="Wingdings" pitchFamily="2" charset="2"/>
              <a:buChar char="v"/>
              <a:defRPr/>
            </a:pPr>
            <a:r>
              <a:rPr lang="zh-CN" altLang="en-US" sz="2400" kern="0" dirty="0">
                <a:latin typeface="Times New Roman" pitchFamily="18" charset="0"/>
                <a:ea typeface="+mn-ea"/>
              </a:rPr>
              <a:t>例</a:t>
            </a:r>
            <a:r>
              <a:rPr lang="en-US" altLang="zh-CN" sz="2400" kern="0" dirty="0">
                <a:latin typeface="Times New Roman" pitchFamily="18" charset="0"/>
                <a:ea typeface="+mn-ea"/>
              </a:rPr>
              <a:t>5.9</a:t>
            </a:r>
            <a:r>
              <a:rPr lang="zh-CN" altLang="en-US" sz="2400" kern="0" dirty="0">
                <a:latin typeface="Times New Roman" pitchFamily="18" charset="0"/>
                <a:ea typeface="+mn-ea"/>
              </a:rPr>
              <a:t>：</a:t>
            </a:r>
            <a:r>
              <a:rPr lang="zh-CN" altLang="en-US" sz="2200" kern="0" dirty="0">
                <a:latin typeface="Times New Roman" pitchFamily="18" charset="0"/>
                <a:ea typeface="+mn-ea"/>
              </a:rPr>
              <a:t>包含下列产生式和规则的</a:t>
            </a:r>
            <a:r>
              <a:rPr lang="en-US" altLang="zh-CN" sz="2200" kern="0" dirty="0" err="1">
                <a:latin typeface="Times New Roman" pitchFamily="18" charset="0"/>
                <a:ea typeface="+mn-ea"/>
              </a:rPr>
              <a:t>SDD</a:t>
            </a:r>
            <a:r>
              <a:rPr lang="zh-CN" altLang="en-US" sz="2200" kern="0" dirty="0">
                <a:latin typeface="Times New Roman" pitchFamily="18" charset="0"/>
                <a:ea typeface="+mn-ea"/>
              </a:rPr>
              <a:t>不是</a:t>
            </a:r>
            <a:r>
              <a:rPr lang="en-US" altLang="zh-CN" sz="2200" kern="0" dirty="0">
                <a:latin typeface="Times New Roman" pitchFamily="18" charset="0"/>
                <a:ea typeface="+mn-ea"/>
              </a:rPr>
              <a:t>L</a:t>
            </a:r>
            <a:r>
              <a:rPr lang="zh-CN" altLang="en-US" sz="2200" kern="0" dirty="0">
                <a:latin typeface="Times New Roman" pitchFamily="18" charset="0"/>
                <a:ea typeface="+mn-ea"/>
              </a:rPr>
              <a:t>属性的</a:t>
            </a:r>
          </a:p>
        </p:txBody>
      </p:sp>
      <p:pic>
        <p:nvPicPr>
          <p:cNvPr id="7" name="Picture 2"/>
          <p:cNvPicPr>
            <a:picLocks noChangeAspect="1" noChangeArrowheads="1"/>
          </p:cNvPicPr>
          <p:nvPr/>
        </p:nvPicPr>
        <p:blipFill>
          <a:blip r:embed="rId3"/>
          <a:srcRect/>
          <a:stretch>
            <a:fillRect/>
          </a:stretch>
        </p:blipFill>
        <p:spPr bwMode="auto">
          <a:xfrm>
            <a:off x="1905000" y="5334000"/>
            <a:ext cx="4572000" cy="1182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i="1"/>
              <a:t>Overview</a:t>
            </a:r>
            <a:endParaRPr lang="zh-CN" altLang="en-US"/>
          </a:p>
        </p:txBody>
      </p:sp>
      <p:sp>
        <p:nvSpPr>
          <p:cNvPr id="7171" name="内容占位符 2"/>
          <p:cNvSpPr>
            <a:spLocks noGrp="1"/>
          </p:cNvSpPr>
          <p:nvPr>
            <p:ph idx="1"/>
          </p:nvPr>
        </p:nvSpPr>
        <p:spPr>
          <a:xfrm>
            <a:off x="457200" y="1371600"/>
            <a:ext cx="8229600" cy="5181600"/>
          </a:xfrm>
        </p:spPr>
        <p:txBody>
          <a:bodyPr/>
          <a:lstStyle/>
          <a:p>
            <a:pPr>
              <a:lnSpc>
                <a:spcPct val="114000"/>
              </a:lnSpc>
              <a:defRPr/>
            </a:pPr>
            <a:r>
              <a:rPr lang="zh-CN" altLang="en-US" dirty="0"/>
              <a:t>本章讨论用上下文无关文法引导的语言翻译</a:t>
            </a:r>
            <a:endParaRPr lang="en-US" altLang="zh-CN" dirty="0"/>
          </a:p>
          <a:p>
            <a:pPr lvl="1">
              <a:lnSpc>
                <a:spcPct val="114000"/>
              </a:lnSpc>
              <a:defRPr/>
            </a:pPr>
            <a:r>
              <a:rPr lang="zh-CN" altLang="en-US" dirty="0"/>
              <a:t>第</a:t>
            </a:r>
            <a:r>
              <a:rPr lang="en-US" altLang="zh-CN" dirty="0"/>
              <a:t>6</a:t>
            </a:r>
            <a:r>
              <a:rPr lang="zh-CN" altLang="en-US" dirty="0"/>
              <a:t>章继续讨论将翻译技术用于类型检查和中间代码生成</a:t>
            </a:r>
            <a:endParaRPr lang="en-US" altLang="zh-CN" dirty="0"/>
          </a:p>
          <a:p>
            <a:pPr>
              <a:lnSpc>
                <a:spcPct val="114000"/>
              </a:lnSpc>
              <a:defRPr/>
            </a:pPr>
            <a:r>
              <a:rPr lang="zh-CN" altLang="en-US" dirty="0"/>
              <a:t>属性</a:t>
            </a:r>
            <a:endParaRPr lang="en-US" altLang="zh-CN" dirty="0"/>
          </a:p>
          <a:p>
            <a:pPr lvl="1">
              <a:lnSpc>
                <a:spcPct val="114000"/>
              </a:lnSpc>
              <a:defRPr/>
            </a:pPr>
            <a:r>
              <a:rPr lang="zh-CN" altLang="en-US" dirty="0"/>
              <a:t>附加在文法符号上，把信息和语言构造联系起来</a:t>
            </a:r>
            <a:endParaRPr lang="en-US" altLang="zh-CN" dirty="0"/>
          </a:p>
          <a:p>
            <a:pPr>
              <a:lnSpc>
                <a:spcPct val="114000"/>
              </a:lnSpc>
              <a:defRPr/>
            </a:pPr>
            <a:r>
              <a:rPr lang="zh-CN" altLang="en-US" dirty="0"/>
              <a:t>语法制导定义</a:t>
            </a:r>
            <a:r>
              <a:rPr lang="en-US" altLang="zh-CN" dirty="0"/>
              <a:t>——</a:t>
            </a:r>
            <a:r>
              <a:rPr lang="zh-CN" altLang="en-US" dirty="0"/>
              <a:t>翻译的规约</a:t>
            </a:r>
            <a:endParaRPr lang="en-US" altLang="zh-CN" dirty="0"/>
          </a:p>
          <a:p>
            <a:pPr lvl="1">
              <a:lnSpc>
                <a:spcPct val="114000"/>
              </a:lnSpc>
              <a:defRPr/>
            </a:pPr>
            <a:r>
              <a:rPr lang="zh-CN" altLang="en-US" dirty="0"/>
              <a:t>通过与文法产生式相关的语义规则描述属性的值</a:t>
            </a:r>
            <a:endParaRPr lang="en-US" altLang="zh-CN" dirty="0"/>
          </a:p>
          <a:p>
            <a:pPr>
              <a:lnSpc>
                <a:spcPct val="114000"/>
              </a:lnSpc>
              <a:defRPr/>
            </a:pPr>
            <a:r>
              <a:rPr lang="zh-CN" altLang="en-US" dirty="0"/>
              <a:t>语法制导的翻译方案</a:t>
            </a:r>
            <a:r>
              <a:rPr lang="en-US" altLang="zh-CN" dirty="0"/>
              <a:t>——</a:t>
            </a:r>
            <a:r>
              <a:rPr lang="zh-CN" altLang="en-US" dirty="0"/>
              <a:t>翻译的实现</a:t>
            </a:r>
            <a:endParaRPr lang="en-US" altLang="zh-CN" dirty="0"/>
          </a:p>
          <a:p>
            <a:pPr lvl="1">
              <a:lnSpc>
                <a:spcPct val="114000"/>
              </a:lnSpc>
              <a:defRPr/>
            </a:pPr>
            <a:r>
              <a:rPr lang="zh-CN" altLang="en-US" dirty="0"/>
              <a:t>在产生式右部嵌入称为语义动作的程序片段</a:t>
            </a:r>
            <a:endParaRPr lang="en-US" altLang="zh-CN" dirty="0"/>
          </a:p>
          <a:p>
            <a:pPr>
              <a:lnSpc>
                <a:spcPct val="114000"/>
              </a:lnSpc>
              <a:defRPr/>
            </a:pPr>
            <a:r>
              <a:rPr lang="zh-CN" altLang="en-US" dirty="0"/>
              <a:t>语法制导翻译方法</a:t>
            </a:r>
            <a:endParaRPr lang="en-US" altLang="zh-CN" dirty="0"/>
          </a:p>
          <a:p>
            <a:pPr lvl="1">
              <a:lnSpc>
                <a:spcPct val="114000"/>
              </a:lnSpc>
              <a:defRPr/>
            </a:pPr>
            <a:r>
              <a:rPr lang="zh-CN" altLang="en-US" dirty="0"/>
              <a:t>构造语法分析树，通过访问这棵树的各个结点计算结点的属性值</a:t>
            </a:r>
            <a:endParaRPr lang="en-US" altLang="zh-CN" dirty="0"/>
          </a:p>
        </p:txBody>
      </p:sp>
      <p:sp>
        <p:nvSpPr>
          <p:cNvPr id="4" name="灯片编号占位符 3"/>
          <p:cNvSpPr>
            <a:spLocks noGrp="1"/>
          </p:cNvSpPr>
          <p:nvPr>
            <p:ph type="sldNum" sz="quarter" idx="10"/>
          </p:nvPr>
        </p:nvSpPr>
        <p:spPr/>
        <p:txBody>
          <a:bodyPr/>
          <a:lstStyle/>
          <a:p>
            <a:pPr>
              <a:defRPr/>
            </a:pPr>
            <a:fld id="{30A98F6E-E9E3-463C-9448-C93930D7798D}" type="slidenum">
              <a:rPr lang="zh-CN" altLang="en-US" smtClean="0"/>
              <a:pPr>
                <a:defRPr/>
              </a:pPr>
              <a:t>3</a:t>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a:t>有受控副作用的语义规则</a:t>
            </a:r>
          </a:p>
        </p:txBody>
      </p:sp>
      <p:sp>
        <p:nvSpPr>
          <p:cNvPr id="32771" name="内容占位符 2"/>
          <p:cNvSpPr>
            <a:spLocks noGrp="1"/>
          </p:cNvSpPr>
          <p:nvPr>
            <p:ph idx="1"/>
          </p:nvPr>
        </p:nvSpPr>
        <p:spPr/>
        <p:txBody>
          <a:bodyPr/>
          <a:lstStyle/>
          <a:p>
            <a:pPr>
              <a:defRPr/>
            </a:pPr>
            <a:r>
              <a:rPr lang="zh-CN" altLang="en-US" dirty="0"/>
              <a:t>实践中翻译有副作用</a:t>
            </a:r>
            <a:endParaRPr lang="en-US" altLang="zh-CN" dirty="0"/>
          </a:p>
          <a:p>
            <a:pPr lvl="1">
              <a:defRPr/>
            </a:pPr>
            <a:r>
              <a:rPr lang="zh-CN" altLang="en-US" dirty="0"/>
              <a:t>桌面计算器打印出结果</a:t>
            </a:r>
            <a:endParaRPr lang="en-US" altLang="zh-CN" dirty="0"/>
          </a:p>
          <a:p>
            <a:pPr lvl="1">
              <a:defRPr/>
            </a:pPr>
            <a:r>
              <a:rPr lang="zh-CN" altLang="en-US" dirty="0"/>
              <a:t>代码生成器将标识符的类型加入符号表</a:t>
            </a:r>
            <a:endParaRPr lang="en-US" altLang="zh-CN" dirty="0"/>
          </a:p>
        </p:txBody>
      </p:sp>
      <p:sp>
        <p:nvSpPr>
          <p:cNvPr id="4" name="灯片编号占位符 3"/>
          <p:cNvSpPr>
            <a:spLocks noGrp="1"/>
          </p:cNvSpPr>
          <p:nvPr>
            <p:ph type="sldNum" sz="quarter" idx="10"/>
          </p:nvPr>
        </p:nvSpPr>
        <p:spPr/>
        <p:txBody>
          <a:bodyPr/>
          <a:lstStyle/>
          <a:p>
            <a:pPr>
              <a:defRPr/>
            </a:pPr>
            <a:fld id="{D9F5F6F9-0225-419B-8611-55165193C442}" type="slidenum">
              <a:rPr lang="zh-CN" altLang="en-US" smtClean="0"/>
              <a:pPr>
                <a:defRPr/>
              </a:pPr>
              <a:t>30</a:t>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a:t>例</a:t>
            </a:r>
            <a:r>
              <a:rPr lang="en-US" altLang="zh-CN"/>
              <a:t>……</a:t>
            </a:r>
            <a:r>
              <a:rPr lang="zh-CN" altLang="en-US"/>
              <a:t>语义规则的副作用</a:t>
            </a:r>
          </a:p>
        </p:txBody>
      </p:sp>
      <p:sp>
        <p:nvSpPr>
          <p:cNvPr id="34819" name="内容占位符 2"/>
          <p:cNvSpPr>
            <a:spLocks noGrp="1"/>
          </p:cNvSpPr>
          <p:nvPr>
            <p:ph idx="1"/>
          </p:nvPr>
        </p:nvSpPr>
        <p:spPr>
          <a:xfrm>
            <a:off x="457200" y="1295400"/>
            <a:ext cx="8153400" cy="533400"/>
          </a:xfrm>
        </p:spPr>
        <p:txBody>
          <a:bodyPr/>
          <a:lstStyle/>
          <a:p>
            <a:r>
              <a:rPr lang="zh-CN" altLang="en-US"/>
              <a:t>打印计算结果的桌面计算器</a:t>
            </a:r>
            <a:endParaRPr lang="en-US" altLang="zh-CN"/>
          </a:p>
        </p:txBody>
      </p:sp>
      <p:pic>
        <p:nvPicPr>
          <p:cNvPr id="34820" name="Picture 2"/>
          <p:cNvPicPr>
            <a:picLocks noChangeAspect="1" noChangeArrowheads="1"/>
          </p:cNvPicPr>
          <p:nvPr/>
        </p:nvPicPr>
        <p:blipFill>
          <a:blip r:embed="rId2"/>
          <a:srcRect/>
          <a:stretch>
            <a:fillRect/>
          </a:stretch>
        </p:blipFill>
        <p:spPr bwMode="auto">
          <a:xfrm>
            <a:off x="3505200" y="2514600"/>
            <a:ext cx="5334000" cy="3375025"/>
          </a:xfrm>
          <a:prstGeom prst="rect">
            <a:avLst/>
          </a:prstGeom>
          <a:noFill/>
          <a:ln w="9525">
            <a:noFill/>
            <a:miter lim="800000"/>
            <a:headEnd/>
            <a:tailEnd/>
          </a:ln>
        </p:spPr>
      </p:pic>
      <p:sp>
        <p:nvSpPr>
          <p:cNvPr id="5" name="内容占位符 2"/>
          <p:cNvSpPr txBox="1">
            <a:spLocks/>
          </p:cNvSpPr>
          <p:nvPr/>
        </p:nvSpPr>
        <p:spPr bwMode="auto">
          <a:xfrm>
            <a:off x="609600" y="1905000"/>
            <a:ext cx="2971800" cy="4343400"/>
          </a:xfrm>
          <a:prstGeom prst="rect">
            <a:avLst/>
          </a:prstGeom>
          <a:noFill/>
          <a:ln w="9525">
            <a:noFill/>
            <a:miter lim="800000"/>
            <a:headEnd/>
            <a:tailEnd/>
          </a:ln>
        </p:spPr>
        <p:txBody>
          <a:bodyPr/>
          <a:lstStyle/>
          <a:p>
            <a:pPr marL="285750" indent="-285750" eaLnBrk="0" hangingPunct="0">
              <a:lnSpc>
                <a:spcPct val="120000"/>
              </a:lnSpc>
              <a:spcBef>
                <a:spcPct val="20000"/>
              </a:spcBef>
              <a:buClr>
                <a:schemeClr val="accent1"/>
              </a:buClr>
              <a:buFont typeface="Wingdings" pitchFamily="2" charset="2"/>
              <a:buChar char="§"/>
              <a:defRPr/>
            </a:pPr>
            <a:r>
              <a:rPr lang="zh-CN" altLang="en-US" sz="2200" kern="0" dirty="0">
                <a:latin typeface="Times New Roman" pitchFamily="18" charset="0"/>
                <a:ea typeface="+mn-ea"/>
              </a:rPr>
              <a:t>语义规则</a:t>
            </a:r>
            <a:r>
              <a:rPr lang="en-US" altLang="zh-CN" sz="2200" i="1" kern="0" dirty="0">
                <a:solidFill>
                  <a:srgbClr val="FF0000"/>
                </a:solidFill>
                <a:latin typeface="Times New Roman" pitchFamily="18" charset="0"/>
                <a:ea typeface="+mn-ea"/>
              </a:rPr>
              <a:t>print(E.val)</a:t>
            </a:r>
            <a:r>
              <a:rPr lang="zh-CN" altLang="en-US" sz="2200" kern="0" dirty="0">
                <a:latin typeface="Times New Roman" pitchFamily="18" charset="0"/>
                <a:ea typeface="+mn-ea"/>
              </a:rPr>
              <a:t>的目的就是执行副作用</a:t>
            </a:r>
            <a:endParaRPr lang="en-US" altLang="zh-CN" sz="2200" kern="0" dirty="0">
              <a:latin typeface="Times New Roman" pitchFamily="18" charset="0"/>
              <a:ea typeface="+mn-ea"/>
            </a:endParaRPr>
          </a:p>
          <a:p>
            <a:pPr marL="285750" indent="-285750" eaLnBrk="0" hangingPunct="0">
              <a:lnSpc>
                <a:spcPct val="120000"/>
              </a:lnSpc>
              <a:spcBef>
                <a:spcPct val="20000"/>
              </a:spcBef>
              <a:buClr>
                <a:schemeClr val="accent1"/>
              </a:buClr>
              <a:buFont typeface="Wingdings" pitchFamily="2" charset="2"/>
              <a:buChar char="§"/>
              <a:defRPr/>
            </a:pPr>
            <a:r>
              <a:rPr lang="zh-CN" altLang="en-US" sz="2200" kern="0" dirty="0">
                <a:latin typeface="Times New Roman" pitchFamily="18" charset="0"/>
                <a:ea typeface="+mn-ea"/>
              </a:rPr>
              <a:t>可以将它看作是产生式左部符号</a:t>
            </a:r>
            <a:r>
              <a:rPr lang="en-US" altLang="zh-CN" sz="2200" i="1" kern="0" dirty="0">
                <a:latin typeface="Times New Roman" pitchFamily="18" charset="0"/>
                <a:ea typeface="+mn-ea"/>
              </a:rPr>
              <a:t>L</a:t>
            </a:r>
            <a:r>
              <a:rPr lang="zh-CN" altLang="en-US" sz="2200" kern="0" dirty="0">
                <a:latin typeface="Times New Roman" pitchFamily="18" charset="0"/>
                <a:ea typeface="+mn-ea"/>
              </a:rPr>
              <a:t>相关的哑综合属性的定义</a:t>
            </a:r>
            <a:endParaRPr lang="en-US" altLang="zh-CN" sz="2200" kern="0" dirty="0">
              <a:latin typeface="Times New Roman" pitchFamily="18" charset="0"/>
              <a:ea typeface="+mn-ea"/>
            </a:endParaRPr>
          </a:p>
          <a:p>
            <a:pPr marL="285750" indent="-285750" eaLnBrk="0" hangingPunct="0">
              <a:lnSpc>
                <a:spcPct val="120000"/>
              </a:lnSpc>
              <a:spcBef>
                <a:spcPct val="20000"/>
              </a:spcBef>
              <a:buClr>
                <a:schemeClr val="accent1"/>
              </a:buClr>
              <a:buFont typeface="Wingdings" pitchFamily="2" charset="2"/>
              <a:buChar char="§"/>
              <a:defRPr/>
            </a:pPr>
            <a:r>
              <a:rPr lang="zh-CN" altLang="en-US" sz="2200" kern="0" dirty="0">
                <a:latin typeface="Times New Roman" pitchFamily="18" charset="0"/>
                <a:ea typeface="+mn-ea"/>
              </a:rPr>
              <a:t>这个</a:t>
            </a:r>
            <a:r>
              <a:rPr lang="en-US" altLang="zh-CN" sz="2200" kern="0" dirty="0" err="1">
                <a:latin typeface="Times New Roman" pitchFamily="18" charset="0"/>
                <a:ea typeface="+mn-ea"/>
              </a:rPr>
              <a:t>SDD</a:t>
            </a:r>
            <a:r>
              <a:rPr lang="zh-CN" altLang="en-US" sz="2200" kern="0" dirty="0">
                <a:latin typeface="Times New Roman" pitchFamily="18" charset="0"/>
                <a:ea typeface="+mn-ea"/>
              </a:rPr>
              <a:t>在任何拓扑序下都产生相同的值</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a:t>例</a:t>
            </a:r>
            <a:r>
              <a:rPr lang="en-US" altLang="zh-CN"/>
              <a:t>……</a:t>
            </a:r>
            <a:r>
              <a:rPr lang="zh-CN" altLang="en-US"/>
              <a:t>语义规则的副作用</a:t>
            </a:r>
          </a:p>
        </p:txBody>
      </p:sp>
      <p:sp>
        <p:nvSpPr>
          <p:cNvPr id="35843" name="内容占位符 2"/>
          <p:cNvSpPr>
            <a:spLocks noGrp="1"/>
          </p:cNvSpPr>
          <p:nvPr>
            <p:ph idx="1"/>
          </p:nvPr>
        </p:nvSpPr>
        <p:spPr>
          <a:xfrm>
            <a:off x="457200" y="1371600"/>
            <a:ext cx="8229600" cy="1524000"/>
          </a:xfrm>
        </p:spPr>
        <p:txBody>
          <a:bodyPr/>
          <a:lstStyle/>
          <a:p>
            <a:r>
              <a:rPr lang="zh-CN" altLang="en-US"/>
              <a:t>例</a:t>
            </a:r>
            <a:r>
              <a:rPr lang="en-US" altLang="zh-CN"/>
              <a:t>5.10</a:t>
            </a:r>
            <a:r>
              <a:rPr lang="zh-CN" altLang="en-US"/>
              <a:t>：简单类型声明</a:t>
            </a:r>
            <a:endParaRPr lang="en-US" altLang="zh-CN"/>
          </a:p>
          <a:p>
            <a:pPr lvl="1"/>
            <a:r>
              <a:rPr lang="zh-CN" altLang="en-US"/>
              <a:t>将声明标识符的类型信息加入符号表条目中</a:t>
            </a:r>
            <a:endParaRPr lang="en-US" altLang="zh-CN"/>
          </a:p>
          <a:p>
            <a:pPr lvl="1">
              <a:buFont typeface="Wingdings" pitchFamily="2" charset="2"/>
              <a:buNone/>
            </a:pPr>
            <a:r>
              <a:rPr lang="en-US" altLang="zh-CN" i="1">
                <a:solidFill>
                  <a:srgbClr val="FF0000"/>
                </a:solidFill>
              </a:rPr>
              <a:t>addType(id.entry, L.inh)</a:t>
            </a:r>
            <a:endParaRPr lang="zh-CN" altLang="en-US" i="1">
              <a:solidFill>
                <a:srgbClr val="FF0000"/>
              </a:solidFill>
            </a:endParaRPr>
          </a:p>
        </p:txBody>
      </p:sp>
      <p:pic>
        <p:nvPicPr>
          <p:cNvPr id="35844" name="Picture 2"/>
          <p:cNvPicPr>
            <a:picLocks noChangeAspect="1" noChangeArrowheads="1"/>
          </p:cNvPicPr>
          <p:nvPr/>
        </p:nvPicPr>
        <p:blipFill>
          <a:blip r:embed="rId2"/>
          <a:srcRect/>
          <a:stretch>
            <a:fillRect/>
          </a:stretch>
        </p:blipFill>
        <p:spPr bwMode="auto">
          <a:xfrm>
            <a:off x="1447800" y="2971800"/>
            <a:ext cx="6248400" cy="3230563"/>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dirty="0"/>
              <a:t>例</a:t>
            </a:r>
            <a:r>
              <a:rPr lang="en-US" altLang="zh-CN" dirty="0"/>
              <a:t>……</a:t>
            </a:r>
            <a:r>
              <a:rPr lang="zh-CN" altLang="en-US" dirty="0"/>
              <a:t>语义规则的副作用</a:t>
            </a:r>
          </a:p>
        </p:txBody>
      </p:sp>
      <p:pic>
        <p:nvPicPr>
          <p:cNvPr id="36867" name="Picture 2"/>
          <p:cNvPicPr>
            <a:picLocks noChangeAspect="1" noChangeArrowheads="1"/>
          </p:cNvPicPr>
          <p:nvPr/>
        </p:nvPicPr>
        <p:blipFill>
          <a:blip r:embed="rId2"/>
          <a:srcRect/>
          <a:stretch>
            <a:fillRect/>
          </a:stretch>
        </p:blipFill>
        <p:spPr bwMode="auto">
          <a:xfrm>
            <a:off x="1828800" y="1447800"/>
            <a:ext cx="7315200" cy="5216525"/>
          </a:xfrm>
          <a:prstGeom prst="rect">
            <a:avLst/>
          </a:prstGeom>
          <a:noFill/>
          <a:ln w="9525">
            <a:noFill/>
            <a:miter lim="800000"/>
            <a:headEnd/>
            <a:tailEnd/>
          </a:ln>
        </p:spPr>
      </p:pic>
      <p:pic>
        <p:nvPicPr>
          <p:cNvPr id="36868" name="Picture 3"/>
          <p:cNvPicPr>
            <a:picLocks noChangeAspect="1" noChangeArrowheads="1"/>
          </p:cNvPicPr>
          <p:nvPr/>
        </p:nvPicPr>
        <p:blipFill>
          <a:blip r:embed="rId3"/>
          <a:srcRect/>
          <a:stretch>
            <a:fillRect/>
          </a:stretch>
        </p:blipFill>
        <p:spPr bwMode="auto">
          <a:xfrm>
            <a:off x="6705600" y="1225550"/>
            <a:ext cx="2209800" cy="444500"/>
          </a:xfrm>
          <a:prstGeom prst="rect">
            <a:avLst/>
          </a:prstGeom>
          <a:noFill/>
          <a:ln w="9525">
            <a:noFill/>
            <a:miter lim="800000"/>
            <a:headEnd/>
            <a:tailEnd/>
          </a:ln>
        </p:spPr>
      </p:pic>
      <p:pic>
        <p:nvPicPr>
          <p:cNvPr id="5" name="Picture 2"/>
          <p:cNvPicPr>
            <a:picLocks noChangeAspect="1" noChangeArrowheads="1"/>
          </p:cNvPicPr>
          <p:nvPr/>
        </p:nvPicPr>
        <p:blipFill>
          <a:blip r:embed="rId4"/>
          <a:srcRect/>
          <a:stretch>
            <a:fillRect/>
          </a:stretch>
        </p:blipFill>
        <p:spPr bwMode="auto">
          <a:xfrm>
            <a:off x="20595" y="1"/>
            <a:ext cx="4170405" cy="2156193"/>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a:t>语法制导翻译的应用</a:t>
            </a:r>
          </a:p>
        </p:txBody>
      </p:sp>
      <p:sp>
        <p:nvSpPr>
          <p:cNvPr id="3" name="内容占位符 2"/>
          <p:cNvSpPr>
            <a:spLocks noGrp="1"/>
          </p:cNvSpPr>
          <p:nvPr>
            <p:ph idx="1"/>
          </p:nvPr>
        </p:nvSpPr>
        <p:spPr/>
        <p:txBody>
          <a:bodyPr/>
          <a:lstStyle/>
          <a:p>
            <a:pPr>
              <a:defRPr/>
            </a:pPr>
            <a:r>
              <a:rPr lang="zh-CN" altLang="en-US" dirty="0"/>
              <a:t>语法制导翻译的应用</a:t>
            </a:r>
            <a:endParaRPr lang="en-US" altLang="zh-CN" dirty="0"/>
          </a:p>
          <a:p>
            <a:pPr lvl="1">
              <a:defRPr/>
            </a:pPr>
            <a:r>
              <a:rPr lang="zh-CN" altLang="en-US" dirty="0"/>
              <a:t>值的计算</a:t>
            </a:r>
            <a:endParaRPr lang="en-US" altLang="zh-CN" dirty="0"/>
          </a:p>
          <a:p>
            <a:pPr lvl="1">
              <a:defRPr/>
            </a:pPr>
            <a:r>
              <a:rPr lang="zh-CN" altLang="en-US" dirty="0"/>
              <a:t>类型检查与处理</a:t>
            </a:r>
            <a:endParaRPr lang="en-US" altLang="zh-CN" dirty="0"/>
          </a:p>
          <a:p>
            <a:pPr lvl="1">
              <a:defRPr/>
            </a:pPr>
            <a:r>
              <a:rPr lang="zh-CN" altLang="en-US" dirty="0"/>
              <a:t>中间代码生成</a:t>
            </a:r>
            <a:endParaRPr lang="en-US" altLang="zh-CN" dirty="0"/>
          </a:p>
          <a:p>
            <a:pPr>
              <a:defRPr/>
            </a:pPr>
            <a:r>
              <a:rPr lang="zh-CN" altLang="en-US" dirty="0"/>
              <a:t>应用示例</a:t>
            </a:r>
            <a:endParaRPr lang="en-US" altLang="zh-CN" dirty="0"/>
          </a:p>
          <a:p>
            <a:pPr marL="914400" lvl="1" indent="-457200">
              <a:defRPr/>
            </a:pPr>
            <a:r>
              <a:rPr lang="zh-CN" altLang="en-US" dirty="0"/>
              <a:t>抽象语法树的构造：抽象语法树常用作编译器的中间表示形式。</a:t>
            </a:r>
            <a:endParaRPr lang="en-US" altLang="zh-CN" dirty="0"/>
          </a:p>
        </p:txBody>
      </p:sp>
      <p:sp>
        <p:nvSpPr>
          <p:cNvPr id="4" name="灯片编号占位符 3"/>
          <p:cNvSpPr>
            <a:spLocks noGrp="1"/>
          </p:cNvSpPr>
          <p:nvPr>
            <p:ph type="sldNum" sz="quarter" idx="10"/>
          </p:nvPr>
        </p:nvSpPr>
        <p:spPr/>
        <p:txBody>
          <a:bodyPr/>
          <a:lstStyle/>
          <a:p>
            <a:pPr>
              <a:defRPr/>
            </a:pPr>
            <a:fld id="{4D1FF479-C383-4EFA-92F3-CF4550949E19}" type="slidenum">
              <a:rPr lang="zh-CN" altLang="en-US" smtClean="0"/>
              <a:pPr>
                <a:defRPr/>
              </a:pPr>
              <a:t>34</a:t>
            </a:fld>
            <a:endParaRPr lang="en-US" altLang="zh-CN"/>
          </a:p>
        </p:txBody>
      </p:sp>
    </p:spTree>
    <p:extLst>
      <p:ext uri="{BB962C8B-B14F-4D97-AF65-F5344CB8AC3E}">
        <p14:creationId xmlns:p14="http://schemas.microsoft.com/office/powerpoint/2010/main" val="678878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a:t>抽象语法树的构造</a:t>
            </a:r>
          </a:p>
        </p:txBody>
      </p:sp>
      <p:sp>
        <p:nvSpPr>
          <p:cNvPr id="40963" name="内容占位符 2"/>
          <p:cNvSpPr>
            <a:spLocks noGrp="1"/>
          </p:cNvSpPr>
          <p:nvPr>
            <p:ph idx="1"/>
          </p:nvPr>
        </p:nvSpPr>
        <p:spPr>
          <a:xfrm>
            <a:off x="457200" y="1371600"/>
            <a:ext cx="8229600" cy="2362200"/>
          </a:xfrm>
        </p:spPr>
        <p:txBody>
          <a:bodyPr/>
          <a:lstStyle/>
          <a:p>
            <a:pPr>
              <a:defRPr/>
            </a:pPr>
            <a:r>
              <a:rPr lang="en-US" altLang="zh-CN"/>
              <a:t>S</a:t>
            </a:r>
            <a:r>
              <a:rPr lang="zh-CN" altLang="en-US"/>
              <a:t>属性定义</a:t>
            </a:r>
            <a:endParaRPr lang="en-US" altLang="zh-CN"/>
          </a:p>
          <a:p>
            <a:pPr lvl="1">
              <a:defRPr/>
            </a:pPr>
            <a:r>
              <a:rPr lang="en-US" altLang="zh-CN" i="1">
                <a:solidFill>
                  <a:srgbClr val="FF0000"/>
                </a:solidFill>
              </a:rPr>
              <a:t>Leaf(op, val)</a:t>
            </a:r>
            <a:r>
              <a:rPr lang="zh-CN" altLang="en-US"/>
              <a:t>创建一个叶子结点，</a:t>
            </a:r>
            <a:r>
              <a:rPr lang="en-US" altLang="zh-CN"/>
              <a:t>op</a:t>
            </a:r>
            <a:r>
              <a:rPr lang="zh-CN" altLang="en-US"/>
              <a:t>是该结点的标号，</a:t>
            </a:r>
            <a:r>
              <a:rPr lang="en-US" altLang="zh-CN"/>
              <a:t>val</a:t>
            </a:r>
            <a:r>
              <a:rPr lang="zh-CN" altLang="en-US"/>
              <a:t>存放词法值</a:t>
            </a:r>
            <a:endParaRPr lang="en-US" altLang="zh-CN"/>
          </a:p>
          <a:p>
            <a:pPr lvl="1">
              <a:defRPr/>
            </a:pPr>
            <a:r>
              <a:rPr lang="en-US" altLang="zh-CN" i="1">
                <a:solidFill>
                  <a:srgbClr val="FF0000"/>
                </a:solidFill>
              </a:rPr>
              <a:t>Node(op, c</a:t>
            </a:r>
            <a:r>
              <a:rPr lang="en-US" altLang="zh-CN" i="1" baseline="-25000">
                <a:solidFill>
                  <a:srgbClr val="FF0000"/>
                </a:solidFill>
              </a:rPr>
              <a:t>1</a:t>
            </a:r>
            <a:r>
              <a:rPr lang="en-US" altLang="zh-CN" i="1">
                <a:solidFill>
                  <a:srgbClr val="FF0000"/>
                </a:solidFill>
              </a:rPr>
              <a:t>, c</a:t>
            </a:r>
            <a:r>
              <a:rPr lang="en-US" altLang="zh-CN" i="1" baseline="-25000">
                <a:solidFill>
                  <a:srgbClr val="FF0000"/>
                </a:solidFill>
              </a:rPr>
              <a:t>2</a:t>
            </a:r>
            <a:r>
              <a:rPr lang="en-US" altLang="zh-CN" i="1">
                <a:solidFill>
                  <a:srgbClr val="FF0000"/>
                </a:solidFill>
              </a:rPr>
              <a:t>, ..., c</a:t>
            </a:r>
            <a:r>
              <a:rPr lang="en-US" altLang="zh-CN" i="1" baseline="-25000">
                <a:solidFill>
                  <a:srgbClr val="FF0000"/>
                </a:solidFill>
              </a:rPr>
              <a:t>k</a:t>
            </a:r>
            <a:r>
              <a:rPr lang="en-US" altLang="zh-CN" i="1">
                <a:solidFill>
                  <a:srgbClr val="FF0000"/>
                </a:solidFill>
              </a:rPr>
              <a:t>)</a:t>
            </a:r>
            <a:r>
              <a:rPr lang="zh-CN" altLang="en-US"/>
              <a:t>创建一个内部结点，标号为</a:t>
            </a:r>
            <a:r>
              <a:rPr lang="en-US" altLang="zh-CN"/>
              <a:t>op</a:t>
            </a:r>
          </a:p>
          <a:p>
            <a:pPr lvl="1">
              <a:defRPr/>
            </a:pPr>
            <a:r>
              <a:rPr lang="zh-CN" altLang="en-US"/>
              <a:t>非终结符的综合属性</a:t>
            </a:r>
            <a:r>
              <a:rPr lang="en-US" altLang="zh-CN" i="1">
                <a:solidFill>
                  <a:srgbClr val="FF0000"/>
                </a:solidFill>
              </a:rPr>
              <a:t>node</a:t>
            </a:r>
            <a:r>
              <a:rPr lang="zh-CN" altLang="en-US"/>
              <a:t>表示相应的抽象语法树结点</a:t>
            </a:r>
          </a:p>
        </p:txBody>
      </p:sp>
      <p:sp>
        <p:nvSpPr>
          <p:cNvPr id="4" name="灯片编号占位符 3"/>
          <p:cNvSpPr>
            <a:spLocks noGrp="1"/>
          </p:cNvSpPr>
          <p:nvPr>
            <p:ph type="sldNum" sz="quarter" idx="10"/>
          </p:nvPr>
        </p:nvSpPr>
        <p:spPr/>
        <p:txBody>
          <a:bodyPr/>
          <a:lstStyle/>
          <a:p>
            <a:pPr>
              <a:defRPr/>
            </a:pPr>
            <a:fld id="{EFA57DA2-1EF9-4AE6-B3AD-212EF067C784}" type="slidenum">
              <a:rPr lang="zh-CN" altLang="en-US" smtClean="0"/>
              <a:pPr>
                <a:defRPr/>
              </a:pPr>
              <a:t>35</a:t>
            </a:fld>
            <a:endParaRPr lang="en-US" altLang="zh-CN"/>
          </a:p>
        </p:txBody>
      </p:sp>
      <p:pic>
        <p:nvPicPr>
          <p:cNvPr id="43013" name="Picture 2"/>
          <p:cNvPicPr>
            <a:picLocks noChangeAspect="1" noChangeArrowheads="1"/>
          </p:cNvPicPr>
          <p:nvPr/>
        </p:nvPicPr>
        <p:blipFill>
          <a:blip r:embed="rId2"/>
          <a:srcRect/>
          <a:stretch>
            <a:fillRect/>
          </a:stretch>
        </p:blipFill>
        <p:spPr bwMode="auto">
          <a:xfrm>
            <a:off x="990600" y="3856038"/>
            <a:ext cx="7294563" cy="2849562"/>
          </a:xfrm>
          <a:prstGeom prst="rect">
            <a:avLst/>
          </a:prstGeom>
          <a:noFill/>
          <a:ln w="9525">
            <a:noFill/>
            <a:miter lim="800000"/>
            <a:headEnd/>
            <a:tailEnd/>
          </a:ln>
        </p:spPr>
      </p:pic>
    </p:spTree>
    <p:extLst>
      <p:ext uri="{BB962C8B-B14F-4D97-AF65-F5344CB8AC3E}">
        <p14:creationId xmlns:p14="http://schemas.microsoft.com/office/powerpoint/2010/main" val="4158457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a:t>例</a:t>
            </a:r>
            <a:r>
              <a:rPr lang="en-US" altLang="zh-CN"/>
              <a:t>……</a:t>
            </a:r>
            <a:r>
              <a:rPr lang="zh-CN" altLang="en-US"/>
              <a:t>构造抽象语法树</a:t>
            </a:r>
          </a:p>
        </p:txBody>
      </p:sp>
      <p:sp>
        <p:nvSpPr>
          <p:cNvPr id="44035" name="内容占位符 2"/>
          <p:cNvSpPr>
            <a:spLocks noGrp="1"/>
          </p:cNvSpPr>
          <p:nvPr>
            <p:ph idx="1"/>
          </p:nvPr>
        </p:nvSpPr>
        <p:spPr>
          <a:xfrm>
            <a:off x="457200" y="1371600"/>
            <a:ext cx="8229600" cy="685800"/>
          </a:xfrm>
        </p:spPr>
        <p:txBody>
          <a:bodyPr/>
          <a:lstStyle/>
          <a:p>
            <a:r>
              <a:rPr lang="en-US" altLang="zh-CN" i="1">
                <a:solidFill>
                  <a:srgbClr val="FF0000"/>
                </a:solidFill>
              </a:rPr>
              <a:t>a-4+c</a:t>
            </a:r>
            <a:r>
              <a:rPr lang="zh-CN" altLang="en-US"/>
              <a:t>的抽象语法树和构造步骤</a:t>
            </a:r>
          </a:p>
        </p:txBody>
      </p:sp>
      <p:pic>
        <p:nvPicPr>
          <p:cNvPr id="44036" name="Picture 2"/>
          <p:cNvPicPr>
            <a:picLocks noChangeAspect="1" noChangeArrowheads="1"/>
          </p:cNvPicPr>
          <p:nvPr/>
        </p:nvPicPr>
        <p:blipFill>
          <a:blip r:embed="rId2"/>
          <a:srcRect/>
          <a:stretch>
            <a:fillRect/>
          </a:stretch>
        </p:blipFill>
        <p:spPr bwMode="auto">
          <a:xfrm>
            <a:off x="381000" y="1981200"/>
            <a:ext cx="5715000" cy="4714875"/>
          </a:xfrm>
          <a:prstGeom prst="rect">
            <a:avLst/>
          </a:prstGeom>
          <a:noFill/>
          <a:ln w="9525">
            <a:noFill/>
            <a:miter lim="800000"/>
            <a:headEnd/>
            <a:tailEnd/>
          </a:ln>
        </p:spPr>
      </p:pic>
      <p:pic>
        <p:nvPicPr>
          <p:cNvPr id="52227" name="Picture 3"/>
          <p:cNvPicPr>
            <a:picLocks noChangeAspect="1" noChangeArrowheads="1"/>
          </p:cNvPicPr>
          <p:nvPr/>
        </p:nvPicPr>
        <p:blipFill>
          <a:blip r:embed="rId3"/>
          <a:srcRect/>
          <a:stretch>
            <a:fillRect/>
          </a:stretch>
        </p:blipFill>
        <p:spPr bwMode="auto">
          <a:xfrm>
            <a:off x="5562600" y="1371600"/>
            <a:ext cx="3421063" cy="1524000"/>
          </a:xfrm>
          <a:prstGeom prst="rect">
            <a:avLst/>
          </a:prstGeom>
          <a:noFill/>
          <a:ln w="9525">
            <a:solidFill>
              <a:schemeClr val="accent4">
                <a:lumMod val="25000"/>
                <a:lumOff val="75000"/>
              </a:schemeClr>
            </a:solidFill>
            <a:miter lim="800000"/>
            <a:headEnd/>
            <a:tailEnd/>
          </a:ln>
          <a:effectLst/>
        </p:spPr>
      </p:pic>
    </p:spTree>
    <p:extLst>
      <p:ext uri="{BB962C8B-B14F-4D97-AF65-F5344CB8AC3E}">
        <p14:creationId xmlns:p14="http://schemas.microsoft.com/office/powerpoint/2010/main" val="3415813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a:t>例</a:t>
            </a:r>
            <a:r>
              <a:rPr lang="en-US" altLang="zh-CN"/>
              <a:t>……</a:t>
            </a:r>
            <a:r>
              <a:rPr lang="zh-CN" altLang="en-US"/>
              <a:t>设计</a:t>
            </a:r>
            <a:r>
              <a:rPr lang="en-US" altLang="zh-CN"/>
              <a:t>SDD</a:t>
            </a:r>
            <a:endParaRPr lang="zh-CN" altLang="en-US"/>
          </a:p>
        </p:txBody>
      </p:sp>
      <p:sp>
        <p:nvSpPr>
          <p:cNvPr id="3" name="内容占位符 2"/>
          <p:cNvSpPr>
            <a:spLocks noGrp="1"/>
          </p:cNvSpPr>
          <p:nvPr>
            <p:ph idx="1"/>
          </p:nvPr>
        </p:nvSpPr>
        <p:spPr>
          <a:xfrm>
            <a:off x="457200" y="1371600"/>
            <a:ext cx="3733800" cy="5105400"/>
          </a:xfrm>
        </p:spPr>
        <p:txBody>
          <a:bodyPr/>
          <a:lstStyle/>
          <a:p>
            <a:r>
              <a:rPr lang="zh-CN" altLang="en-US" dirty="0"/>
              <a:t>为文法：</a:t>
            </a:r>
            <a:endParaRPr lang="en-US" altLang="zh-CN" dirty="0"/>
          </a:p>
          <a:p>
            <a:pPr lvl="1">
              <a:buFont typeface="Wingdings" pitchFamily="2" charset="2"/>
              <a:buNone/>
            </a:pPr>
            <a:r>
              <a:rPr lang="en-US" altLang="zh-CN" dirty="0"/>
              <a:t>S </a:t>
            </a:r>
            <a:r>
              <a:rPr lang="el-GR" altLang="zh-CN" dirty="0"/>
              <a:t>→</a:t>
            </a:r>
            <a:r>
              <a:rPr lang="en-US" altLang="zh-CN" dirty="0"/>
              <a:t> </a:t>
            </a:r>
            <a:r>
              <a:rPr lang="en-US" altLang="zh-CN" dirty="0" err="1"/>
              <a:t>aBS</a:t>
            </a:r>
            <a:r>
              <a:rPr lang="en-US" altLang="zh-CN" dirty="0"/>
              <a:t> | </a:t>
            </a:r>
            <a:r>
              <a:rPr lang="en-US" altLang="zh-CN" dirty="0" err="1"/>
              <a:t>bAS</a:t>
            </a:r>
            <a:r>
              <a:rPr lang="en-US" altLang="zh-CN" dirty="0"/>
              <a:t> |</a:t>
            </a:r>
            <a:r>
              <a:rPr lang="el-GR" altLang="zh-CN" dirty="0"/>
              <a:t>ε</a:t>
            </a:r>
            <a:r>
              <a:rPr lang="en-US" altLang="zh-CN" dirty="0"/>
              <a:t> </a:t>
            </a:r>
          </a:p>
          <a:p>
            <a:pPr lvl="1">
              <a:buFont typeface="Wingdings" pitchFamily="2" charset="2"/>
              <a:buNone/>
            </a:pPr>
            <a:r>
              <a:rPr lang="en-US" altLang="zh-CN" dirty="0"/>
              <a:t>B →</a:t>
            </a:r>
            <a:r>
              <a:rPr lang="en-US" altLang="zh-CN" dirty="0" err="1"/>
              <a:t>aBB</a:t>
            </a:r>
            <a:r>
              <a:rPr lang="en-US" altLang="zh-CN" dirty="0"/>
              <a:t> | b </a:t>
            </a:r>
          </a:p>
          <a:p>
            <a:pPr lvl="1">
              <a:buFont typeface="Wingdings" pitchFamily="2" charset="2"/>
              <a:buNone/>
            </a:pPr>
            <a:r>
              <a:rPr lang="en-US" altLang="zh-CN" dirty="0"/>
              <a:t> </a:t>
            </a:r>
            <a:r>
              <a:rPr lang="en-US" altLang="zh-CN" dirty="0" err="1"/>
              <a:t>A→bAA</a:t>
            </a:r>
            <a:r>
              <a:rPr lang="en-US" altLang="zh-CN" dirty="0"/>
              <a:t> | a</a:t>
            </a:r>
          </a:p>
          <a:p>
            <a:pPr>
              <a:buFont typeface="Wingdings" pitchFamily="2" charset="2"/>
              <a:buNone/>
            </a:pPr>
            <a:r>
              <a:rPr lang="zh-CN" altLang="en-US" sz="2000" dirty="0"/>
              <a:t>（</a:t>
            </a:r>
            <a:r>
              <a:rPr lang="en-US" altLang="zh-CN" sz="2000" dirty="0"/>
              <a:t>1</a:t>
            </a:r>
            <a:r>
              <a:rPr lang="zh-CN" altLang="en-US" sz="2000" dirty="0"/>
              <a:t>）写一个语法制导定义，统计句子中</a:t>
            </a:r>
            <a:r>
              <a:rPr lang="en-US" altLang="zh-CN" sz="2000" dirty="0"/>
              <a:t>a</a:t>
            </a:r>
            <a:r>
              <a:rPr lang="zh-CN" altLang="en-US" sz="2000" dirty="0"/>
              <a:t>的个数和</a:t>
            </a:r>
            <a:r>
              <a:rPr lang="en-US" altLang="zh-CN" sz="2000" dirty="0"/>
              <a:t>b</a:t>
            </a:r>
            <a:r>
              <a:rPr lang="zh-CN" altLang="en-US" sz="2000" dirty="0"/>
              <a:t>的个数</a:t>
            </a:r>
            <a:endParaRPr lang="en-US" altLang="zh-CN" sz="2000" dirty="0"/>
          </a:p>
          <a:p>
            <a:pPr>
              <a:buFont typeface="Wingdings" pitchFamily="2" charset="2"/>
              <a:buNone/>
            </a:pPr>
            <a:r>
              <a:rPr lang="zh-CN" altLang="en-US" sz="2000" dirty="0"/>
              <a:t>（</a:t>
            </a:r>
            <a:r>
              <a:rPr lang="en-US" altLang="zh-CN" sz="2000" dirty="0"/>
              <a:t>2</a:t>
            </a:r>
            <a:r>
              <a:rPr lang="zh-CN" altLang="en-US" sz="2000" dirty="0"/>
              <a:t>）统计</a:t>
            </a:r>
            <a:r>
              <a:rPr lang="en-US" altLang="zh-CN" sz="2000" dirty="0" err="1"/>
              <a:t>aababb</a:t>
            </a:r>
            <a:r>
              <a:rPr lang="zh-CN" altLang="en-US" sz="2000" dirty="0"/>
              <a:t>中</a:t>
            </a:r>
            <a:r>
              <a:rPr lang="en-US" altLang="zh-CN" sz="2000" dirty="0"/>
              <a:t>a</a:t>
            </a:r>
            <a:r>
              <a:rPr lang="zh-CN" altLang="en-US" sz="2000" dirty="0"/>
              <a:t>和</a:t>
            </a:r>
            <a:r>
              <a:rPr lang="en-US" altLang="zh-CN" sz="2000" dirty="0"/>
              <a:t>b</a:t>
            </a:r>
            <a:r>
              <a:rPr lang="zh-CN" altLang="en-US" sz="2000" dirty="0"/>
              <a:t>的个数</a:t>
            </a:r>
          </a:p>
          <a:p>
            <a:r>
              <a:rPr lang="zh-CN" altLang="en-US" dirty="0"/>
              <a:t>分析：需要两个综合属性分别记录</a:t>
            </a:r>
            <a:r>
              <a:rPr lang="en-US" altLang="zh-CN" i="1" dirty="0"/>
              <a:t>a</a:t>
            </a:r>
            <a:r>
              <a:rPr lang="zh-CN" altLang="en-US" dirty="0"/>
              <a:t>的个数和</a:t>
            </a:r>
            <a:r>
              <a:rPr lang="en-US" altLang="zh-CN" i="1" dirty="0"/>
              <a:t>b</a:t>
            </a:r>
            <a:r>
              <a:rPr lang="zh-CN" altLang="en-US" dirty="0"/>
              <a:t>的个数</a:t>
            </a:r>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1969669199"/>
              </p:ext>
            </p:extLst>
          </p:nvPr>
        </p:nvGraphicFramePr>
        <p:xfrm>
          <a:off x="4267200" y="1447800"/>
          <a:ext cx="4800600" cy="5005388"/>
        </p:xfrm>
        <a:graphic>
          <a:graphicData uri="http://schemas.openxmlformats.org/drawingml/2006/table">
            <a:tbl>
              <a:tblPr/>
              <a:tblGrid>
                <a:gridCol w="17526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82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2060"/>
                          </a:solidFill>
                          <a:effectLst/>
                          <a:latin typeface="Times New Roman" pitchFamily="18" charset="0"/>
                          <a:ea typeface="华文新魏" pitchFamily="2" charset="-122"/>
                        </a:rPr>
                        <a:t>产生式</a:t>
                      </a: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2060"/>
                          </a:solidFill>
                          <a:effectLst/>
                          <a:latin typeface="Times New Roman" pitchFamily="18" charset="0"/>
                          <a:ea typeface="华文新魏" pitchFamily="2" charset="-122"/>
                        </a:rPr>
                        <a:t>语义规则</a:t>
                      </a: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S </a:t>
                      </a:r>
                      <a:r>
                        <a:rPr kumimoji="0" lang="el-GR" altLang="zh-CN" sz="1800" b="0" i="1" u="none" strike="noStrike" cap="none" normalizeH="0" baseline="0">
                          <a:ln>
                            <a:noFill/>
                          </a:ln>
                          <a:solidFill>
                            <a:srgbClr val="003366"/>
                          </a:solidFill>
                          <a:effectLst/>
                          <a:latin typeface="Times New Roman" pitchFamily="18" charset="0"/>
                          <a:ea typeface="华文新魏" pitchFamily="2" charset="-122"/>
                          <a:cs typeface="华文新魏" pitchFamily="2" charset="-122"/>
                        </a:rPr>
                        <a:t>→</a:t>
                      </a: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 aBS</a:t>
                      </a:r>
                      <a:r>
                        <a:rPr kumimoji="0" lang="en-US" altLang="zh-CN" sz="1800" b="0" i="1" u="none" strike="noStrike" cap="none" normalizeH="0" baseline="-25000">
                          <a:ln>
                            <a:noFill/>
                          </a:ln>
                          <a:solidFill>
                            <a:srgbClr val="003366"/>
                          </a:solidFill>
                          <a:effectLst/>
                          <a:latin typeface="Times New Roman" pitchFamily="18" charset="0"/>
                          <a:ea typeface="华文新魏" pitchFamily="2" charset="-122"/>
                        </a:rPr>
                        <a:t>1</a:t>
                      </a: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 </a:t>
                      </a:r>
                      <a:endParaRPr kumimoji="0" lang="zh-CN" altLang="en-US" sz="1800" b="0" i="1"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8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S.an = 1 + B.an + S</a:t>
                      </a:r>
                      <a:r>
                        <a:rPr kumimoji="0" lang="en-US" altLang="zh-CN" sz="1800" b="0" i="0" u="none" strike="noStrike" cap="none" normalizeH="0" baseline="-25000" dirty="0">
                          <a:ln>
                            <a:noFill/>
                          </a:ln>
                          <a:solidFill>
                            <a:srgbClr val="003366"/>
                          </a:solidFill>
                          <a:effectLst/>
                          <a:latin typeface="Times New Roman" pitchFamily="18" charset="0"/>
                          <a:ea typeface="华文新魏" pitchFamily="2" charset="-122"/>
                        </a:rPr>
                        <a:t>1</a:t>
                      </a: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.an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S.bn = B.bn + S</a:t>
                      </a:r>
                      <a:r>
                        <a:rPr kumimoji="0" lang="en-US" altLang="zh-CN" sz="1800" b="0" i="0" u="none" strike="noStrike" cap="none" normalizeH="0" baseline="-25000" dirty="0">
                          <a:ln>
                            <a:noFill/>
                          </a:ln>
                          <a:solidFill>
                            <a:srgbClr val="003366"/>
                          </a:solidFill>
                          <a:effectLst/>
                          <a:latin typeface="Times New Roman" pitchFamily="18" charset="0"/>
                          <a:ea typeface="华文新魏" pitchFamily="2" charset="-122"/>
                        </a:rPr>
                        <a:t>1</a:t>
                      </a: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.bn</a:t>
                      </a:r>
                      <a:endParaRPr kumimoji="0" lang="zh-CN" altLang="en-US" sz="1800" b="0" i="0" u="none" strike="noStrike" cap="none" normalizeH="0" baseline="0" dirty="0">
                        <a:ln>
                          <a:noFill/>
                        </a:ln>
                        <a:solidFill>
                          <a:srgbClr val="002060"/>
                        </a:solidFill>
                        <a:effectLst/>
                        <a:latin typeface="Times New Roman" pitchFamily="18" charset="0"/>
                        <a:ea typeface="华文新魏" pitchFamily="2" charset="-122"/>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8EA"/>
                    </a:solidFill>
                  </a:tcPr>
                </a:tc>
                <a:extLst>
                  <a:ext uri="{0D108BD9-81ED-4DB2-BD59-A6C34878D82A}">
                    <a16:rowId xmlns:a16="http://schemas.microsoft.com/office/drawing/2014/main" val="10001"/>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S </a:t>
                      </a:r>
                      <a:r>
                        <a:rPr kumimoji="0" lang="el-GR" altLang="zh-CN" sz="1800" b="0" i="1" u="none" strike="noStrike" cap="none" normalizeH="0" baseline="0">
                          <a:ln>
                            <a:noFill/>
                          </a:ln>
                          <a:solidFill>
                            <a:srgbClr val="003366"/>
                          </a:solidFill>
                          <a:effectLst/>
                          <a:latin typeface="Times New Roman" pitchFamily="18" charset="0"/>
                          <a:ea typeface="华文新魏" pitchFamily="2" charset="-122"/>
                          <a:cs typeface="华文新魏" pitchFamily="2" charset="-122"/>
                        </a:rPr>
                        <a:t>→</a:t>
                      </a: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 bAS</a:t>
                      </a:r>
                      <a:r>
                        <a:rPr kumimoji="0" lang="en-US" altLang="zh-CN" sz="1800" b="0" i="1" u="none" strike="noStrike" cap="none" normalizeH="0" baseline="-25000">
                          <a:ln>
                            <a:noFill/>
                          </a:ln>
                          <a:solidFill>
                            <a:srgbClr val="003366"/>
                          </a:solidFill>
                          <a:effectLst/>
                          <a:latin typeface="Times New Roman" pitchFamily="18" charset="0"/>
                          <a:ea typeface="华文新魏" pitchFamily="2" charset="-122"/>
                        </a:rPr>
                        <a:t>1</a:t>
                      </a:r>
                      <a:endParaRPr kumimoji="0" lang="zh-CN" altLang="en-US" sz="1800" b="0" i="1" u="none" strike="noStrike" cap="none" normalizeH="0" baseline="-25000">
                        <a:ln>
                          <a:noFill/>
                        </a:ln>
                        <a:solidFill>
                          <a:srgbClr val="003366"/>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S.an = A.an + S</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1</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.an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S.bn = 1 + A.bn + S</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1</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.bn</a:t>
                      </a:r>
                      <a:endParaRPr kumimoji="0" lang="zh-CN" altLang="en-US" sz="1800" b="0" i="0"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S </a:t>
                      </a:r>
                      <a:r>
                        <a:rPr kumimoji="0" lang="el-GR" altLang="zh-CN" sz="1800" b="0" i="1" u="none" strike="noStrike" cap="none" normalizeH="0" baseline="0">
                          <a:ln>
                            <a:noFill/>
                          </a:ln>
                          <a:solidFill>
                            <a:srgbClr val="003366"/>
                          </a:solidFill>
                          <a:effectLst/>
                          <a:latin typeface="Times New Roman" pitchFamily="18" charset="0"/>
                          <a:ea typeface="华文新魏" pitchFamily="2" charset="-122"/>
                          <a:cs typeface="华文新魏" pitchFamily="2" charset="-122"/>
                        </a:rPr>
                        <a:t>→</a:t>
                      </a: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 </a:t>
                      </a:r>
                      <a:r>
                        <a:rPr kumimoji="0" lang="el-GR" altLang="zh-CN" sz="1800" b="0" i="1" u="none" strike="noStrike" cap="none" normalizeH="0" baseline="0">
                          <a:ln>
                            <a:noFill/>
                          </a:ln>
                          <a:solidFill>
                            <a:srgbClr val="003366"/>
                          </a:solidFill>
                          <a:effectLst/>
                          <a:latin typeface="Times New Roman" pitchFamily="18" charset="0"/>
                          <a:ea typeface="华文新魏" pitchFamily="2" charset="-122"/>
                          <a:cs typeface="华文新魏" pitchFamily="2" charset="-122"/>
                        </a:rPr>
                        <a:t>ε</a:t>
                      </a: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 </a:t>
                      </a:r>
                      <a:endParaRPr kumimoji="0" lang="zh-CN" altLang="en-US" sz="1800" b="0" i="1"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rgbClr val="E7E8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S.an =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S.bn = 0</a:t>
                      </a:r>
                      <a:endParaRPr kumimoji="0" lang="zh-CN" altLang="en-US" sz="1800" b="0" i="0"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rgbClr val="E7E8EA"/>
                    </a:solidFill>
                  </a:tcPr>
                </a:tc>
                <a:extLst>
                  <a:ext uri="{0D108BD9-81ED-4DB2-BD59-A6C34878D82A}">
                    <a16:rowId xmlns:a16="http://schemas.microsoft.com/office/drawing/2014/main" val="10003"/>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dirty="0">
                          <a:ln>
                            <a:noFill/>
                          </a:ln>
                          <a:solidFill>
                            <a:srgbClr val="003366"/>
                          </a:solidFill>
                          <a:effectLst/>
                          <a:latin typeface="Times New Roman" pitchFamily="18" charset="0"/>
                          <a:ea typeface="华文新魏" pitchFamily="2" charset="-122"/>
                        </a:rPr>
                        <a:t>B →aB</a:t>
                      </a:r>
                      <a:r>
                        <a:rPr kumimoji="0" lang="en-US" altLang="zh-CN" sz="1800" b="0" i="1" u="none" strike="noStrike" cap="none" normalizeH="0" baseline="-25000" dirty="0">
                          <a:ln>
                            <a:noFill/>
                          </a:ln>
                          <a:solidFill>
                            <a:srgbClr val="003366"/>
                          </a:solidFill>
                          <a:effectLst/>
                          <a:latin typeface="Times New Roman" pitchFamily="18" charset="0"/>
                          <a:ea typeface="华文新魏" pitchFamily="2" charset="-122"/>
                        </a:rPr>
                        <a:t>1</a:t>
                      </a:r>
                      <a:r>
                        <a:rPr kumimoji="0" lang="en-US" altLang="zh-CN" sz="1800" b="0" i="1" u="none" strike="noStrike" cap="none" normalizeH="0" baseline="0" dirty="0">
                          <a:ln>
                            <a:noFill/>
                          </a:ln>
                          <a:solidFill>
                            <a:srgbClr val="003366"/>
                          </a:solidFill>
                          <a:effectLst/>
                          <a:latin typeface="Times New Roman" pitchFamily="18" charset="0"/>
                          <a:ea typeface="华文新魏" pitchFamily="2" charset="-122"/>
                        </a:rPr>
                        <a:t>B</a:t>
                      </a:r>
                      <a:r>
                        <a:rPr kumimoji="0" lang="en-US" altLang="zh-CN" sz="1800" b="0" i="1" u="none" strike="noStrike" cap="none" normalizeH="0" baseline="-25000" dirty="0">
                          <a:ln>
                            <a:noFill/>
                          </a:ln>
                          <a:solidFill>
                            <a:srgbClr val="003366"/>
                          </a:solidFill>
                          <a:effectLst/>
                          <a:latin typeface="Times New Roman" pitchFamily="18" charset="0"/>
                          <a:ea typeface="华文新魏" pitchFamily="2" charset="-122"/>
                        </a:rPr>
                        <a:t>2</a:t>
                      </a:r>
                      <a:endParaRPr kumimoji="0" lang="zh-CN" altLang="en-US" sz="1800" b="0" i="1" u="none" strike="noStrike" cap="none" normalizeH="0" baseline="-25000" dirty="0">
                        <a:ln>
                          <a:noFill/>
                        </a:ln>
                        <a:solidFill>
                          <a:srgbClr val="003366"/>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B.an = 1 + B</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1</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.an + B</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2</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.an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B.bn = B</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1</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.bn + B</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2</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.bn</a:t>
                      </a:r>
                      <a:endParaRPr kumimoji="0" lang="zh-CN" altLang="en-US" sz="1800" b="0" i="0"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B →b </a:t>
                      </a:r>
                      <a:endParaRPr kumimoji="0" lang="zh-CN" altLang="en-US" sz="1800" b="0" i="1"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rgbClr val="E7E8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B.an = 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B.bn = 1</a:t>
                      </a:r>
                      <a:endParaRPr kumimoji="0" lang="zh-CN" altLang="en-US" sz="1800" b="0" i="0"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rgbClr val="E7E8EA"/>
                    </a:solidFill>
                  </a:tcPr>
                </a:tc>
                <a:extLst>
                  <a:ext uri="{0D108BD9-81ED-4DB2-BD59-A6C34878D82A}">
                    <a16:rowId xmlns:a16="http://schemas.microsoft.com/office/drawing/2014/main" val="10005"/>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A→bA</a:t>
                      </a:r>
                      <a:r>
                        <a:rPr kumimoji="0" lang="en-US" altLang="zh-CN" sz="1800" b="0" i="1" u="none" strike="noStrike" cap="none" normalizeH="0" baseline="-25000">
                          <a:ln>
                            <a:noFill/>
                          </a:ln>
                          <a:solidFill>
                            <a:srgbClr val="003366"/>
                          </a:solidFill>
                          <a:effectLst/>
                          <a:latin typeface="Times New Roman" pitchFamily="18" charset="0"/>
                          <a:ea typeface="华文新魏" pitchFamily="2" charset="-122"/>
                        </a:rPr>
                        <a:t>1</a:t>
                      </a: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A</a:t>
                      </a:r>
                      <a:r>
                        <a:rPr kumimoji="0" lang="en-US" altLang="zh-CN" sz="1800" b="0" i="1" u="none" strike="noStrike" cap="none" normalizeH="0" baseline="-25000">
                          <a:ln>
                            <a:noFill/>
                          </a:ln>
                          <a:solidFill>
                            <a:srgbClr val="003366"/>
                          </a:solidFill>
                          <a:effectLst/>
                          <a:latin typeface="Times New Roman" pitchFamily="18" charset="0"/>
                          <a:ea typeface="华文新魏" pitchFamily="2" charset="-122"/>
                        </a:rPr>
                        <a:t>2</a:t>
                      </a:r>
                      <a:endParaRPr kumimoji="0" lang="zh-CN" altLang="en-US" sz="1800" b="0" i="1" u="none" strike="noStrike" cap="none" normalizeH="0" baseline="-2500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A.an = A</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1</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.an + A</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2</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.an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A.bn = 1 + A</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1</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.bn + A</a:t>
                      </a:r>
                      <a:r>
                        <a:rPr kumimoji="0" lang="en-US" altLang="zh-CN" sz="1800" b="0" i="0" u="none" strike="noStrike" cap="none" normalizeH="0" baseline="-25000">
                          <a:ln>
                            <a:noFill/>
                          </a:ln>
                          <a:solidFill>
                            <a:srgbClr val="003366"/>
                          </a:solidFill>
                          <a:effectLst/>
                          <a:latin typeface="Times New Roman" pitchFamily="18" charset="0"/>
                          <a:ea typeface="华文新魏" pitchFamily="2" charset="-122"/>
                        </a:rPr>
                        <a:t>2</a:t>
                      </a: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.bn</a:t>
                      </a:r>
                      <a:endParaRPr kumimoji="0" lang="zh-CN" altLang="en-US" sz="1800" b="0" i="0"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A→a</a:t>
                      </a:r>
                      <a:endParaRPr kumimoji="0" lang="zh-CN" altLang="en-US" sz="1800" b="0" i="1"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8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A.an =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A.bn = 0</a:t>
                      </a:r>
                      <a:endParaRPr kumimoji="0" lang="zh-CN" altLang="en-US" sz="1800" b="0" i="0" u="none" strike="noStrike" cap="none" normalizeH="0" baseline="0" dirty="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8EA"/>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dirty="0"/>
              <a:t>例</a:t>
            </a:r>
            <a:r>
              <a:rPr lang="en-US" altLang="zh-CN" dirty="0"/>
              <a:t>……</a:t>
            </a:r>
            <a:r>
              <a:rPr lang="zh-CN" altLang="en-US" dirty="0"/>
              <a:t>设计</a:t>
            </a:r>
            <a:r>
              <a:rPr lang="en-US" altLang="zh-CN" dirty="0"/>
              <a:t>SDD(</a:t>
            </a:r>
            <a:r>
              <a:rPr lang="zh-CN" altLang="en-US" dirty="0"/>
              <a:t>练习）</a:t>
            </a:r>
          </a:p>
        </p:txBody>
      </p:sp>
      <p:sp>
        <p:nvSpPr>
          <p:cNvPr id="38915" name="内容占位符 2"/>
          <p:cNvSpPr>
            <a:spLocks noGrp="1"/>
          </p:cNvSpPr>
          <p:nvPr>
            <p:ph idx="1"/>
          </p:nvPr>
        </p:nvSpPr>
        <p:spPr>
          <a:xfrm>
            <a:off x="457200" y="1371600"/>
            <a:ext cx="8229600" cy="1447800"/>
          </a:xfrm>
        </p:spPr>
        <p:txBody>
          <a:bodyPr/>
          <a:lstStyle/>
          <a:p>
            <a:r>
              <a:rPr lang="zh-CN" altLang="en-US" dirty="0"/>
              <a:t>为文法：</a:t>
            </a:r>
            <a:endParaRPr lang="en-US" altLang="zh-CN" dirty="0"/>
          </a:p>
          <a:p>
            <a:pPr lvl="1">
              <a:buFont typeface="Wingdings" pitchFamily="2" charset="2"/>
              <a:buNone/>
            </a:pPr>
            <a:r>
              <a:rPr lang="en-US" altLang="zh-CN" dirty="0"/>
              <a:t>S </a:t>
            </a:r>
            <a:r>
              <a:rPr lang="el-GR" altLang="zh-CN" dirty="0"/>
              <a:t>→</a:t>
            </a:r>
            <a:r>
              <a:rPr lang="en-US" altLang="zh-CN" dirty="0"/>
              <a:t> (L) | a   L → L , S | S</a:t>
            </a:r>
          </a:p>
          <a:p>
            <a:pPr lvl="1">
              <a:buFont typeface="Wingdings" pitchFamily="2" charset="2"/>
              <a:buNone/>
            </a:pPr>
            <a:r>
              <a:rPr lang="zh-CN" altLang="en-US" dirty="0"/>
              <a:t>（</a:t>
            </a:r>
            <a:r>
              <a:rPr lang="en-US" altLang="zh-CN" dirty="0"/>
              <a:t>1</a:t>
            </a:r>
            <a:r>
              <a:rPr lang="zh-CN" altLang="en-US" dirty="0"/>
              <a:t>）写一个语法制导定义，打印出句子中括号的对数</a:t>
            </a:r>
            <a:endParaRPr lang="en-US" altLang="zh-CN" dirty="0"/>
          </a:p>
          <a:p>
            <a:pPr lvl="1">
              <a:buFont typeface="Wingdings" pitchFamily="2" charset="2"/>
              <a:buNone/>
            </a:pPr>
            <a:r>
              <a:rPr lang="zh-CN" altLang="en-US" dirty="0"/>
              <a:t>（</a:t>
            </a:r>
            <a:r>
              <a:rPr lang="en-US" altLang="zh-CN" dirty="0"/>
              <a:t>2</a:t>
            </a:r>
            <a:r>
              <a:rPr lang="zh-CN" altLang="en-US" dirty="0"/>
              <a:t>）给出句子</a:t>
            </a:r>
            <a:r>
              <a:rPr lang="en-US" altLang="zh-CN" dirty="0"/>
              <a:t>((</a:t>
            </a:r>
            <a:r>
              <a:rPr lang="en-US" altLang="zh-CN" dirty="0" err="1"/>
              <a:t>a,a</a:t>
            </a:r>
            <a:r>
              <a:rPr lang="en-US" altLang="zh-CN" dirty="0"/>
              <a:t>),(a,(</a:t>
            </a:r>
            <a:r>
              <a:rPr lang="en-US" altLang="zh-CN" dirty="0" err="1"/>
              <a:t>a,a</a:t>
            </a:r>
            <a:r>
              <a:rPr lang="en-US" altLang="zh-CN" dirty="0"/>
              <a:t>)))</a:t>
            </a:r>
            <a:r>
              <a:rPr lang="zh-CN" altLang="en-US" dirty="0"/>
              <a:t>带注释的语法分析树</a:t>
            </a:r>
          </a:p>
        </p:txBody>
      </p:sp>
    </p:spTree>
    <p:extLst>
      <p:ext uri="{BB962C8B-B14F-4D97-AF65-F5344CB8AC3E}">
        <p14:creationId xmlns:p14="http://schemas.microsoft.com/office/powerpoint/2010/main" val="1157707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5" name="内容占位符 2"/>
          <p:cNvSpPr>
            <a:spLocks noGrp="1"/>
          </p:cNvSpPr>
          <p:nvPr>
            <p:ph idx="1"/>
          </p:nvPr>
        </p:nvSpPr>
        <p:spPr>
          <a:xfrm>
            <a:off x="0" y="152400"/>
            <a:ext cx="8229600" cy="1447800"/>
          </a:xfrm>
        </p:spPr>
        <p:txBody>
          <a:bodyPr/>
          <a:lstStyle/>
          <a:p>
            <a:r>
              <a:rPr lang="zh-CN" altLang="en-US" dirty="0"/>
              <a:t>为文法：</a:t>
            </a:r>
            <a:endParaRPr lang="en-US" altLang="zh-CN" dirty="0"/>
          </a:p>
          <a:p>
            <a:pPr lvl="1">
              <a:buFont typeface="Wingdings" pitchFamily="2" charset="2"/>
              <a:buNone/>
            </a:pPr>
            <a:r>
              <a:rPr lang="en-US" altLang="zh-CN" dirty="0"/>
              <a:t>S </a:t>
            </a:r>
            <a:r>
              <a:rPr lang="el-GR" altLang="zh-CN" dirty="0"/>
              <a:t>→</a:t>
            </a:r>
            <a:r>
              <a:rPr lang="en-US" altLang="zh-CN" dirty="0"/>
              <a:t> (L) | a   L → L , S | S</a:t>
            </a:r>
          </a:p>
          <a:p>
            <a:pPr lvl="1">
              <a:buFont typeface="Wingdings" pitchFamily="2" charset="2"/>
              <a:buNone/>
            </a:pPr>
            <a:r>
              <a:rPr lang="zh-CN" altLang="en-US" dirty="0"/>
              <a:t>（</a:t>
            </a:r>
            <a:r>
              <a:rPr lang="en-US" altLang="zh-CN" dirty="0"/>
              <a:t>1</a:t>
            </a:r>
            <a:r>
              <a:rPr lang="zh-CN" altLang="en-US" dirty="0"/>
              <a:t>）写一个语法制导定义，打印出句子中括号的对数</a:t>
            </a:r>
            <a:endParaRPr lang="en-US" altLang="zh-CN" dirty="0"/>
          </a:p>
          <a:p>
            <a:pPr lvl="1">
              <a:buFont typeface="Wingdings" pitchFamily="2" charset="2"/>
              <a:buNone/>
            </a:pPr>
            <a:r>
              <a:rPr lang="zh-CN" altLang="en-US" dirty="0"/>
              <a:t>（</a:t>
            </a:r>
            <a:r>
              <a:rPr lang="en-US" altLang="zh-CN" dirty="0"/>
              <a:t>2</a:t>
            </a:r>
            <a:r>
              <a:rPr lang="zh-CN" altLang="en-US" dirty="0"/>
              <a:t>）给出句子</a:t>
            </a:r>
            <a:r>
              <a:rPr lang="en-US" altLang="zh-CN" dirty="0"/>
              <a:t>((</a:t>
            </a:r>
            <a:r>
              <a:rPr lang="en-US" altLang="zh-CN" dirty="0" err="1"/>
              <a:t>a,a</a:t>
            </a:r>
            <a:r>
              <a:rPr lang="en-US" altLang="zh-CN" dirty="0"/>
              <a:t>),(a,(</a:t>
            </a:r>
            <a:r>
              <a:rPr lang="en-US" altLang="zh-CN" dirty="0" err="1"/>
              <a:t>a,a</a:t>
            </a:r>
            <a:r>
              <a:rPr lang="en-US" altLang="zh-CN" dirty="0"/>
              <a:t>)))</a:t>
            </a:r>
            <a:r>
              <a:rPr lang="zh-CN" altLang="en-US" dirty="0"/>
              <a:t>带注释的语法分析树</a:t>
            </a:r>
          </a:p>
        </p:txBody>
      </p:sp>
      <p:graphicFrame>
        <p:nvGraphicFramePr>
          <p:cNvPr id="6" name="表格 5"/>
          <p:cNvGraphicFramePr>
            <a:graphicFrameLocks noGrp="1"/>
          </p:cNvGraphicFramePr>
          <p:nvPr>
            <p:extLst>
              <p:ext uri="{D42A27DB-BD31-4B8C-83A1-F6EECF244321}">
                <p14:modId xmlns:p14="http://schemas.microsoft.com/office/powerpoint/2010/main" val="4119118748"/>
              </p:ext>
            </p:extLst>
          </p:nvPr>
        </p:nvGraphicFramePr>
        <p:xfrm>
          <a:off x="152400" y="2133600"/>
          <a:ext cx="4419600" cy="2743200"/>
        </p:xfrm>
        <a:graphic>
          <a:graphicData uri="http://schemas.openxmlformats.org/drawingml/2006/table">
            <a:tbl>
              <a:tblPr/>
              <a:tblGrid>
                <a:gridCol w="2114550">
                  <a:extLst>
                    <a:ext uri="{9D8B030D-6E8A-4147-A177-3AD203B41FA5}">
                      <a16:colId xmlns:a16="http://schemas.microsoft.com/office/drawing/2014/main" val="20000"/>
                    </a:ext>
                  </a:extLst>
                </a:gridCol>
                <a:gridCol w="2305050">
                  <a:extLst>
                    <a:ext uri="{9D8B030D-6E8A-4147-A177-3AD203B41FA5}">
                      <a16:colId xmlns:a16="http://schemas.microsoft.com/office/drawing/2014/main" val="20001"/>
                    </a:ext>
                  </a:extLst>
                </a:gridCol>
              </a:tblGrid>
              <a:tr h="3730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2060"/>
                          </a:solidFill>
                          <a:effectLst/>
                          <a:latin typeface="Times New Roman" pitchFamily="18" charset="0"/>
                          <a:ea typeface="华文新魏" pitchFamily="2" charset="-122"/>
                        </a:rPr>
                        <a:t>产生式</a:t>
                      </a: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2060"/>
                          </a:solidFill>
                          <a:effectLst/>
                          <a:latin typeface="Times New Roman" pitchFamily="18" charset="0"/>
                          <a:ea typeface="华文新魏" pitchFamily="2" charset="-122"/>
                        </a:rPr>
                        <a:t>语义规则</a:t>
                      </a:r>
                    </a:p>
                  </a:txBody>
                  <a:tcP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74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S'→ S</a:t>
                      </a:r>
                      <a:endParaRPr kumimoji="0" lang="zh-CN" altLang="en-US" sz="1800" b="0" i="1" u="none" strike="noStrike" cap="none" normalizeH="0" baseline="-25000">
                        <a:ln>
                          <a:noFill/>
                        </a:ln>
                        <a:solidFill>
                          <a:srgbClr val="003366"/>
                        </a:solidFill>
                        <a:effectLst/>
                        <a:latin typeface="Times New Roman" pitchFamily="18" charset="0"/>
                        <a:ea typeface="华文新魏" pitchFamily="2" charset="-122"/>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8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print(S.h)</a:t>
                      </a:r>
                      <a:endParaRPr kumimoji="0" lang="zh-CN" altLang="en-US" sz="1800" b="0" i="0"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8EA"/>
                    </a:solidFill>
                  </a:tcPr>
                </a:tc>
                <a:extLst>
                  <a:ext uri="{0D108BD9-81ED-4DB2-BD59-A6C34878D82A}">
                    <a16:rowId xmlns:a16="http://schemas.microsoft.com/office/drawing/2014/main" val="10001"/>
                  </a:ext>
                </a:extLst>
              </a:tr>
              <a:tr h="474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S </a:t>
                      </a:r>
                      <a:r>
                        <a:rPr kumimoji="0" lang="el-GR" altLang="zh-CN" sz="1800" b="0" i="1" u="none" strike="noStrike" cap="none" normalizeH="0" baseline="0">
                          <a:ln>
                            <a:noFill/>
                          </a:ln>
                          <a:solidFill>
                            <a:srgbClr val="003366"/>
                          </a:solidFill>
                          <a:effectLst/>
                          <a:latin typeface="Times New Roman" pitchFamily="18" charset="0"/>
                          <a:ea typeface="华文新魏" pitchFamily="2" charset="-122"/>
                          <a:cs typeface="华文新魏" pitchFamily="2" charset="-122"/>
                        </a:rPr>
                        <a:t>→</a:t>
                      </a: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 (L) </a:t>
                      </a:r>
                      <a:endParaRPr kumimoji="0" lang="zh-CN" altLang="en-US" sz="1800" b="0" i="1"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a:ln>
                            <a:noFill/>
                          </a:ln>
                          <a:solidFill>
                            <a:srgbClr val="002060"/>
                          </a:solidFill>
                          <a:effectLst/>
                          <a:latin typeface="Times New Roman" pitchFamily="18" charset="0"/>
                          <a:ea typeface="华文新魏" pitchFamily="2" charset="-122"/>
                        </a:rPr>
                        <a:t>S.h</a:t>
                      </a: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 = </a:t>
                      </a:r>
                      <a:r>
                        <a:rPr kumimoji="0" lang="en-US" altLang="zh-CN" sz="1800" b="0" i="0" u="none" strike="noStrike" cap="none" normalizeH="0" baseline="0" dirty="0" err="1">
                          <a:ln>
                            <a:noFill/>
                          </a:ln>
                          <a:solidFill>
                            <a:srgbClr val="002060"/>
                          </a:solidFill>
                          <a:effectLst/>
                          <a:latin typeface="Times New Roman" pitchFamily="18" charset="0"/>
                          <a:ea typeface="华文新魏" pitchFamily="2" charset="-122"/>
                        </a:rPr>
                        <a:t>L.h</a:t>
                      </a: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 + 1</a:t>
                      </a:r>
                      <a:endParaRPr kumimoji="0" lang="zh-CN" altLang="en-US" sz="1800" b="0" i="0" u="none" strike="noStrike" cap="none" normalizeH="0" baseline="0" dirty="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474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S </a:t>
                      </a:r>
                      <a:r>
                        <a:rPr kumimoji="0" lang="el-GR" altLang="zh-CN" sz="1800" b="0" i="1" u="none" strike="noStrike" cap="none" normalizeH="0" baseline="0">
                          <a:ln>
                            <a:noFill/>
                          </a:ln>
                          <a:solidFill>
                            <a:srgbClr val="003366"/>
                          </a:solidFill>
                          <a:effectLst/>
                          <a:latin typeface="Times New Roman" pitchFamily="18" charset="0"/>
                          <a:ea typeface="华文新魏" pitchFamily="2" charset="-122"/>
                          <a:cs typeface="华文新魏" pitchFamily="2" charset="-122"/>
                        </a:rPr>
                        <a:t>→</a:t>
                      </a: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 a</a:t>
                      </a:r>
                      <a:endParaRPr kumimoji="0" lang="zh-CN" altLang="en-US" sz="1800" b="0" i="1" u="none" strike="noStrike" cap="none" normalizeH="0" baseline="-25000">
                        <a:ln>
                          <a:noFill/>
                        </a:ln>
                        <a:solidFill>
                          <a:srgbClr val="003366"/>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rgbClr val="E7E8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2060"/>
                          </a:solidFill>
                          <a:effectLst/>
                          <a:latin typeface="Times New Roman" pitchFamily="18" charset="0"/>
                          <a:ea typeface="华文新魏" pitchFamily="2" charset="-122"/>
                        </a:rPr>
                        <a:t>S.h = 0</a:t>
                      </a:r>
                      <a:endParaRPr kumimoji="0" lang="zh-CN" altLang="en-US" sz="1800" b="0" i="0"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rgbClr val="E7E8EA"/>
                    </a:solidFill>
                  </a:tcPr>
                </a:tc>
                <a:extLst>
                  <a:ext uri="{0D108BD9-81ED-4DB2-BD59-A6C34878D82A}">
                    <a16:rowId xmlns:a16="http://schemas.microsoft.com/office/drawing/2014/main" val="10003"/>
                  </a:ext>
                </a:extLst>
              </a:tr>
              <a:tr h="474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L → L</a:t>
                      </a:r>
                      <a:r>
                        <a:rPr kumimoji="0" lang="en-US" altLang="zh-CN" sz="1800" b="0" i="1" u="none" strike="noStrike" cap="none" normalizeH="0" baseline="-25000">
                          <a:ln>
                            <a:noFill/>
                          </a:ln>
                          <a:solidFill>
                            <a:srgbClr val="003366"/>
                          </a:solidFill>
                          <a:effectLst/>
                          <a:latin typeface="Times New Roman" pitchFamily="18" charset="0"/>
                          <a:ea typeface="华文新魏" pitchFamily="2" charset="-122"/>
                        </a:rPr>
                        <a:t>1</a:t>
                      </a: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 , S</a:t>
                      </a:r>
                      <a:endParaRPr kumimoji="0" lang="zh-CN" altLang="en-US" sz="1800" b="0" i="1" u="none" strike="noStrike" cap="none" normalizeH="0" baseline="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a:ln>
                            <a:noFill/>
                          </a:ln>
                          <a:solidFill>
                            <a:srgbClr val="002060"/>
                          </a:solidFill>
                          <a:effectLst/>
                          <a:latin typeface="Times New Roman" pitchFamily="18" charset="0"/>
                          <a:ea typeface="华文新魏" pitchFamily="2" charset="-122"/>
                        </a:rPr>
                        <a:t>L.h</a:t>
                      </a: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 = L</a:t>
                      </a:r>
                      <a:r>
                        <a:rPr kumimoji="0" lang="en-US" altLang="zh-CN" sz="1800" b="0" i="0" u="none" strike="noStrike" cap="none" normalizeH="0" baseline="-25000" dirty="0">
                          <a:ln>
                            <a:noFill/>
                          </a:ln>
                          <a:solidFill>
                            <a:srgbClr val="003366"/>
                          </a:solidFill>
                          <a:effectLst/>
                          <a:latin typeface="Times New Roman" pitchFamily="18" charset="0"/>
                          <a:ea typeface="华文新魏" pitchFamily="2" charset="-122"/>
                        </a:rPr>
                        <a:t>1</a:t>
                      </a: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.h + </a:t>
                      </a:r>
                      <a:r>
                        <a:rPr kumimoji="0" lang="en-US" altLang="zh-CN" sz="1800" b="0" i="0" u="none" strike="noStrike" cap="none" normalizeH="0" baseline="0" dirty="0" err="1">
                          <a:ln>
                            <a:noFill/>
                          </a:ln>
                          <a:solidFill>
                            <a:srgbClr val="002060"/>
                          </a:solidFill>
                          <a:effectLst/>
                          <a:latin typeface="Times New Roman" pitchFamily="18" charset="0"/>
                          <a:ea typeface="华文新魏" pitchFamily="2" charset="-122"/>
                        </a:rPr>
                        <a:t>S.h</a:t>
                      </a:r>
                      <a:endParaRPr kumimoji="0" lang="zh-CN" altLang="en-US" sz="1800" b="0" i="0" u="none" strike="noStrike" cap="none" normalizeH="0" baseline="0" dirty="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4714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1" u="none" strike="noStrike" cap="none" normalizeH="0" baseline="0">
                          <a:ln>
                            <a:noFill/>
                          </a:ln>
                          <a:solidFill>
                            <a:srgbClr val="003366"/>
                          </a:solidFill>
                          <a:effectLst/>
                          <a:latin typeface="Times New Roman" pitchFamily="18" charset="0"/>
                          <a:ea typeface="华文新魏" pitchFamily="2" charset="-122"/>
                        </a:rPr>
                        <a:t>L → S</a:t>
                      </a:r>
                      <a:endParaRPr kumimoji="0" lang="zh-CN" altLang="en-US" sz="1800" b="0" i="1" u="none" strike="noStrike" cap="none" normalizeH="0" baseline="-25000">
                        <a:ln>
                          <a:noFill/>
                        </a:ln>
                        <a:solidFill>
                          <a:srgbClr val="003366"/>
                        </a:solidFill>
                        <a:effectLst/>
                        <a:latin typeface="Times New Roman" pitchFamily="18" charset="0"/>
                        <a:ea typeface="华文新魏" pitchFamily="2" charset="-122"/>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8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a:ln>
                            <a:noFill/>
                          </a:ln>
                          <a:solidFill>
                            <a:srgbClr val="002060"/>
                          </a:solidFill>
                          <a:effectLst/>
                          <a:latin typeface="Times New Roman" pitchFamily="18" charset="0"/>
                          <a:ea typeface="华文新魏" pitchFamily="2" charset="-122"/>
                        </a:rPr>
                        <a:t>L.h</a:t>
                      </a:r>
                      <a:r>
                        <a:rPr kumimoji="0" lang="en-US" altLang="zh-CN" sz="1800" b="0" i="0" u="none" strike="noStrike" cap="none" normalizeH="0" baseline="0" dirty="0">
                          <a:ln>
                            <a:noFill/>
                          </a:ln>
                          <a:solidFill>
                            <a:srgbClr val="002060"/>
                          </a:solidFill>
                          <a:effectLst/>
                          <a:latin typeface="Times New Roman" pitchFamily="18" charset="0"/>
                          <a:ea typeface="华文新魏" pitchFamily="2" charset="-122"/>
                        </a:rPr>
                        <a:t> = </a:t>
                      </a:r>
                      <a:r>
                        <a:rPr kumimoji="0" lang="en-US" altLang="zh-CN" sz="1800" b="0" i="0" u="none" strike="noStrike" cap="none" normalizeH="0" baseline="0" dirty="0" err="1">
                          <a:ln>
                            <a:noFill/>
                          </a:ln>
                          <a:solidFill>
                            <a:srgbClr val="002060"/>
                          </a:solidFill>
                          <a:effectLst/>
                          <a:latin typeface="Times New Roman" pitchFamily="18" charset="0"/>
                          <a:ea typeface="华文新魏" pitchFamily="2" charset="-122"/>
                        </a:rPr>
                        <a:t>S.h</a:t>
                      </a:r>
                      <a:endParaRPr kumimoji="0" lang="zh-CN" altLang="en-US" sz="1800" b="0" i="0" u="none" strike="noStrike" cap="none" normalizeH="0" baseline="0" dirty="0">
                        <a:ln>
                          <a:noFill/>
                        </a:ln>
                        <a:solidFill>
                          <a:srgbClr val="002060"/>
                        </a:solidFill>
                        <a:effectLst/>
                        <a:latin typeface="Times New Roman" pitchFamily="18" charset="0"/>
                        <a:ea typeface="华文新魏" pitchFamily="2" charset="-122"/>
                      </a:endParaRPr>
                    </a:p>
                  </a:txBody>
                  <a:tcP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8EA"/>
                    </a:solidFill>
                  </a:tcPr>
                </a:tc>
                <a:extLst>
                  <a:ext uri="{0D108BD9-81ED-4DB2-BD59-A6C34878D82A}">
                    <a16:rowId xmlns:a16="http://schemas.microsoft.com/office/drawing/2014/main" val="10005"/>
                  </a:ext>
                </a:extLst>
              </a:tr>
            </a:tbl>
          </a:graphicData>
        </a:graphic>
      </p:graphicFrame>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2027777"/>
            <a:ext cx="4258962" cy="483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SDD&amp;SDT</a:t>
            </a:r>
            <a:endParaRPr lang="zh-CN" altLang="en-US" dirty="0"/>
          </a:p>
        </p:txBody>
      </p:sp>
      <p:sp>
        <p:nvSpPr>
          <p:cNvPr id="4" name="灯片编号占位符 3"/>
          <p:cNvSpPr>
            <a:spLocks noGrp="1"/>
          </p:cNvSpPr>
          <p:nvPr>
            <p:ph type="sldNum" sz="quarter" idx="10"/>
          </p:nvPr>
        </p:nvSpPr>
        <p:spPr/>
        <p:txBody>
          <a:bodyPr/>
          <a:lstStyle/>
          <a:p>
            <a:pPr>
              <a:defRPr/>
            </a:pPr>
            <a:fld id="{4F59812E-BAC6-44E0-817C-B24A0BB6D999}" type="slidenum">
              <a:rPr lang="zh-CN" altLang="en-US" smtClean="0"/>
              <a:pPr>
                <a:defRPr/>
              </a:pPr>
              <a:t>4</a:t>
            </a:fld>
            <a:endParaRPr lang="en-US" altLang="zh-C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650" y="4393719"/>
            <a:ext cx="6129350" cy="246428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3"/>
          <a:srcRect/>
          <a:stretch>
            <a:fillRect/>
          </a:stretch>
        </p:blipFill>
        <p:spPr bwMode="auto">
          <a:xfrm>
            <a:off x="0" y="1143000"/>
            <a:ext cx="5181600" cy="3225494"/>
          </a:xfrm>
          <a:prstGeom prst="rect">
            <a:avLst/>
          </a:prstGeom>
          <a:noFill/>
          <a:ln w="9525">
            <a:noFill/>
            <a:miter lim="800000"/>
            <a:headEnd/>
            <a:tailEnd/>
          </a:ln>
        </p:spPr>
      </p:pic>
    </p:spTree>
    <p:extLst>
      <p:ext uri="{BB962C8B-B14F-4D97-AF65-F5344CB8AC3E}">
        <p14:creationId xmlns:p14="http://schemas.microsoft.com/office/powerpoint/2010/main" val="3114540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dirty="0"/>
              <a:t>练习</a:t>
            </a:r>
            <a:r>
              <a:rPr lang="en-US" altLang="zh-CN" dirty="0"/>
              <a:t>5.2</a:t>
            </a:r>
            <a:r>
              <a:rPr lang="zh-CN" altLang="en-US" dirty="0"/>
              <a:t>（课堂练习）</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3500"/>
            <a:ext cx="699135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8153400" cy="447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1000"/>
            <a:ext cx="7067550"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9122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dirty="0"/>
              <a:t>作业</a:t>
            </a:r>
          </a:p>
        </p:txBody>
      </p:sp>
      <p:pic>
        <p:nvPicPr>
          <p:cNvPr id="39939" name="Picture 2"/>
          <p:cNvPicPr>
            <a:picLocks noGrp="1" noChangeAspect="1" noChangeArrowheads="1"/>
          </p:cNvPicPr>
          <p:nvPr>
            <p:ph idx="1"/>
          </p:nvPr>
        </p:nvPicPr>
        <p:blipFill>
          <a:blip r:embed="rId2"/>
          <a:srcRect/>
          <a:stretch>
            <a:fillRect/>
          </a:stretch>
        </p:blipFill>
        <p:spPr>
          <a:xfrm>
            <a:off x="457200" y="1600200"/>
            <a:ext cx="8318500" cy="4572000"/>
          </a:xfr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副标题 5"/>
          <p:cNvSpPr>
            <a:spLocks noGrp="1"/>
          </p:cNvSpPr>
          <p:nvPr>
            <p:ph type="subTitle" idx="1"/>
          </p:nvPr>
        </p:nvSpPr>
        <p:spPr/>
        <p:txBody>
          <a:bodyPr/>
          <a:lstStyle/>
          <a:p>
            <a:endParaRPr lang="zh-CN" altLang="en-US"/>
          </a:p>
        </p:txBody>
      </p:sp>
      <p:sp>
        <p:nvSpPr>
          <p:cNvPr id="50179" name="标题 4"/>
          <p:cNvSpPr>
            <a:spLocks noGrp="1"/>
          </p:cNvSpPr>
          <p:nvPr>
            <p:ph type="ctrTitle"/>
          </p:nvPr>
        </p:nvSpPr>
        <p:spPr/>
        <p:txBody>
          <a:bodyPr/>
          <a:lstStyle/>
          <a:p>
            <a:r>
              <a:rPr lang="zh-CN" altLang="en-US"/>
              <a:t>语法制导的翻译方案</a:t>
            </a:r>
          </a:p>
        </p:txBody>
      </p:sp>
      <p:sp>
        <p:nvSpPr>
          <p:cNvPr id="50180" name="灯片编号占位符 3"/>
          <p:cNvSpPr>
            <a:spLocks noGrp="1"/>
          </p:cNvSpPr>
          <p:nvPr>
            <p:ph type="sldNum" sz="quarter" idx="12"/>
          </p:nvPr>
        </p:nvSpPr>
        <p:spPr>
          <a:noFill/>
        </p:spPr>
        <p:txBody>
          <a:bodyPr/>
          <a:lstStyle/>
          <a:p>
            <a:fld id="{0989C02B-82B3-4502-B6A1-B0B42E13613E}" type="slidenum">
              <a:rPr lang="zh-CN" altLang="en-US" smtClean="0">
                <a:ea typeface="宋体" charset="-122"/>
              </a:rPr>
              <a:pPr/>
              <a:t>43</a:t>
            </a:fld>
            <a:endParaRPr lang="en-US" altLang="zh-CN">
              <a:ea typeface="宋体"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a:t>语法制导的翻译方案</a:t>
            </a:r>
          </a:p>
        </p:txBody>
      </p:sp>
      <p:sp>
        <p:nvSpPr>
          <p:cNvPr id="49155" name="内容占位符 2"/>
          <p:cNvSpPr>
            <a:spLocks noGrp="1"/>
          </p:cNvSpPr>
          <p:nvPr>
            <p:ph idx="1"/>
          </p:nvPr>
        </p:nvSpPr>
        <p:spPr>
          <a:xfrm>
            <a:off x="457200" y="1371600"/>
            <a:ext cx="8229600" cy="5257800"/>
          </a:xfrm>
        </p:spPr>
        <p:txBody>
          <a:bodyPr/>
          <a:lstStyle/>
          <a:p>
            <a:pPr>
              <a:defRPr/>
            </a:pPr>
            <a:r>
              <a:rPr lang="zh-CN" altLang="en-US" dirty="0"/>
              <a:t>语法制导的翻译方案（</a:t>
            </a:r>
            <a:r>
              <a:rPr lang="en-US" altLang="zh-CN" i="1" dirty="0"/>
              <a:t>syntax-directed translation scheme</a:t>
            </a:r>
            <a:r>
              <a:rPr lang="zh-CN" altLang="en-US" dirty="0"/>
              <a:t>）</a:t>
            </a:r>
            <a:endParaRPr lang="en-US" altLang="zh-CN" dirty="0"/>
          </a:p>
          <a:p>
            <a:pPr lvl="1">
              <a:defRPr/>
            </a:pPr>
            <a:r>
              <a:rPr lang="zh-CN" altLang="en-US" dirty="0"/>
              <a:t>在产生式右部嵌入了程序片段的上下文无关文法</a:t>
            </a:r>
            <a:endParaRPr lang="en-US" altLang="zh-CN" dirty="0"/>
          </a:p>
          <a:p>
            <a:pPr lvl="1">
              <a:defRPr/>
            </a:pPr>
            <a:r>
              <a:rPr lang="zh-CN" altLang="en-US" dirty="0"/>
              <a:t>这些程序片段称为语义动作，可以出现在产生式右部任何地方，语义动作用花括号括起来</a:t>
            </a:r>
            <a:endParaRPr lang="en-US" altLang="zh-CN" dirty="0"/>
          </a:p>
          <a:p>
            <a:pPr lvl="1">
              <a:defRPr/>
            </a:pPr>
            <a:r>
              <a:rPr lang="en-US" altLang="zh-CN" dirty="0">
                <a:solidFill>
                  <a:srgbClr val="FF0000"/>
                </a:solidFill>
              </a:rPr>
              <a:t>SDD</a:t>
            </a:r>
            <a:r>
              <a:rPr lang="zh-CN" altLang="en-US" dirty="0">
                <a:solidFill>
                  <a:srgbClr val="FF0000"/>
                </a:solidFill>
              </a:rPr>
              <a:t>用</a:t>
            </a:r>
            <a:r>
              <a:rPr lang="en-US" altLang="zh-CN" dirty="0">
                <a:solidFill>
                  <a:srgbClr val="FF0000"/>
                </a:solidFill>
              </a:rPr>
              <a:t>SDT</a:t>
            </a:r>
            <a:r>
              <a:rPr lang="zh-CN" altLang="en-US" dirty="0">
                <a:solidFill>
                  <a:srgbClr val="FF0000"/>
                </a:solidFill>
              </a:rPr>
              <a:t>实现</a:t>
            </a:r>
            <a:endParaRPr lang="en-US" altLang="zh-CN" dirty="0">
              <a:solidFill>
                <a:srgbClr val="FF0000"/>
              </a:solidFill>
            </a:endParaRPr>
          </a:p>
          <a:p>
            <a:pPr>
              <a:defRPr/>
            </a:pPr>
            <a:r>
              <a:rPr lang="zh-CN" altLang="en-US" dirty="0"/>
              <a:t>本节讨论用</a:t>
            </a:r>
            <a:r>
              <a:rPr lang="en-US" altLang="zh-CN" dirty="0" err="1"/>
              <a:t>SDT</a:t>
            </a:r>
            <a:r>
              <a:rPr lang="zh-CN" altLang="en-US" dirty="0"/>
              <a:t>实现两类重要的</a:t>
            </a:r>
            <a:r>
              <a:rPr lang="en-US" altLang="zh-CN" dirty="0" err="1"/>
              <a:t>SDD</a:t>
            </a:r>
            <a:endParaRPr lang="en-US" altLang="zh-CN" dirty="0"/>
          </a:p>
          <a:p>
            <a:pPr lvl="1">
              <a:defRPr/>
            </a:pPr>
            <a:r>
              <a:rPr lang="zh-CN" altLang="en-US" dirty="0"/>
              <a:t>基本文法可以用</a:t>
            </a:r>
            <a:r>
              <a:rPr lang="en-US" altLang="zh-CN" dirty="0" err="1"/>
              <a:t>LR</a:t>
            </a:r>
            <a:r>
              <a:rPr lang="zh-CN" altLang="en-US" dirty="0"/>
              <a:t>技术分析，且</a:t>
            </a:r>
            <a:r>
              <a:rPr lang="en-US" altLang="zh-CN" dirty="0" err="1"/>
              <a:t>SDD</a:t>
            </a:r>
            <a:r>
              <a:rPr lang="zh-CN" altLang="en-US" dirty="0"/>
              <a:t>是</a:t>
            </a:r>
            <a:r>
              <a:rPr lang="en-US" altLang="zh-CN" dirty="0"/>
              <a:t>S</a:t>
            </a:r>
            <a:r>
              <a:rPr lang="zh-CN" altLang="en-US" dirty="0"/>
              <a:t>属性的</a:t>
            </a:r>
            <a:endParaRPr lang="en-US" altLang="zh-CN" dirty="0"/>
          </a:p>
          <a:p>
            <a:pPr lvl="1">
              <a:defRPr/>
            </a:pPr>
            <a:r>
              <a:rPr lang="zh-CN" altLang="en-US" dirty="0"/>
              <a:t>基本文法可以用</a:t>
            </a:r>
            <a:r>
              <a:rPr lang="en-US" altLang="zh-CN" dirty="0"/>
              <a:t>LL</a:t>
            </a:r>
            <a:r>
              <a:rPr lang="zh-CN" altLang="en-US" dirty="0"/>
              <a:t>技术分析，且</a:t>
            </a:r>
            <a:r>
              <a:rPr lang="en-US" altLang="zh-CN" dirty="0" err="1"/>
              <a:t>SDD</a:t>
            </a:r>
            <a:r>
              <a:rPr lang="zh-CN" altLang="en-US" dirty="0"/>
              <a:t>是</a:t>
            </a:r>
            <a:r>
              <a:rPr lang="en-US" altLang="zh-CN" dirty="0"/>
              <a:t>L</a:t>
            </a:r>
            <a:r>
              <a:rPr lang="zh-CN" altLang="en-US" dirty="0"/>
              <a:t>属性的</a:t>
            </a:r>
            <a:endParaRPr lang="en-US" altLang="zh-CN" dirty="0"/>
          </a:p>
        </p:txBody>
      </p:sp>
      <p:sp>
        <p:nvSpPr>
          <p:cNvPr id="4" name="灯片编号占位符 3"/>
          <p:cNvSpPr>
            <a:spLocks noGrp="1"/>
          </p:cNvSpPr>
          <p:nvPr>
            <p:ph type="sldNum" sz="quarter" idx="10"/>
          </p:nvPr>
        </p:nvSpPr>
        <p:spPr/>
        <p:txBody>
          <a:bodyPr/>
          <a:lstStyle/>
          <a:p>
            <a:pPr>
              <a:defRPr/>
            </a:pPr>
            <a:fld id="{CE580275-DBE7-4102-8C08-6528A8FEAC57}" type="slidenum">
              <a:rPr lang="zh-CN" altLang="en-US" smtClean="0"/>
              <a:pPr>
                <a:defRPr/>
              </a:pPr>
              <a:t>44</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a:t>语法制导的翻译方案</a:t>
            </a:r>
          </a:p>
        </p:txBody>
      </p:sp>
      <p:sp>
        <p:nvSpPr>
          <p:cNvPr id="50179" name="内容占位符 2"/>
          <p:cNvSpPr>
            <a:spLocks noGrp="1"/>
          </p:cNvSpPr>
          <p:nvPr>
            <p:ph idx="1"/>
          </p:nvPr>
        </p:nvSpPr>
        <p:spPr/>
        <p:txBody>
          <a:bodyPr/>
          <a:lstStyle/>
          <a:p>
            <a:pPr>
              <a:defRPr/>
            </a:pPr>
            <a:r>
              <a:rPr lang="zh-CN" altLang="en-US" dirty="0"/>
              <a:t>要解决的问题</a:t>
            </a:r>
            <a:endParaRPr lang="en-US" altLang="zh-CN" dirty="0"/>
          </a:p>
          <a:p>
            <a:pPr lvl="1">
              <a:defRPr/>
            </a:pPr>
            <a:r>
              <a:rPr lang="zh-CN" altLang="en-US" dirty="0"/>
              <a:t>如何将</a:t>
            </a:r>
            <a:r>
              <a:rPr lang="en-US" altLang="zh-CN" dirty="0"/>
              <a:t>SDD</a:t>
            </a:r>
            <a:r>
              <a:rPr lang="zh-CN" altLang="en-US" dirty="0"/>
              <a:t>中的语义规则转换为带语义动作的</a:t>
            </a:r>
            <a:r>
              <a:rPr lang="en-US" altLang="zh-CN" dirty="0"/>
              <a:t>SDT</a:t>
            </a:r>
          </a:p>
          <a:p>
            <a:pPr lvl="1">
              <a:defRPr/>
            </a:pPr>
            <a:r>
              <a:rPr lang="zh-CN" altLang="en-US" dirty="0"/>
              <a:t>在语法分析过程中何时执行语义动作</a:t>
            </a:r>
            <a:endParaRPr lang="en-US" altLang="zh-CN" dirty="0"/>
          </a:p>
          <a:p>
            <a:pPr lvl="2">
              <a:defRPr/>
            </a:pPr>
            <a:r>
              <a:rPr lang="zh-CN" altLang="en-US" dirty="0">
                <a:solidFill>
                  <a:srgbClr val="FF0000"/>
                </a:solidFill>
              </a:rPr>
              <a:t>产生式右部的动作在它左边的所有文法符号都被匹配之后立刻执行</a:t>
            </a:r>
            <a:endParaRPr lang="en-US" altLang="zh-CN" dirty="0">
              <a:solidFill>
                <a:srgbClr val="FF0000"/>
              </a:solidFill>
            </a:endParaRPr>
          </a:p>
          <a:p>
            <a:pPr>
              <a:defRPr/>
            </a:pPr>
            <a:r>
              <a:rPr lang="zh-CN" altLang="en-US" dirty="0"/>
              <a:t>如何识别可以在语法分析过程中实现的</a:t>
            </a:r>
            <a:r>
              <a:rPr lang="en-US" altLang="zh-CN" dirty="0"/>
              <a:t>SDT</a:t>
            </a:r>
            <a:r>
              <a:rPr lang="zh-CN" altLang="en-US" dirty="0"/>
              <a:t>？</a:t>
            </a:r>
            <a:endParaRPr lang="en-US" altLang="zh-CN" dirty="0"/>
          </a:p>
          <a:p>
            <a:pPr lvl="1">
              <a:defRPr/>
            </a:pPr>
            <a:r>
              <a:rPr lang="zh-CN" altLang="en-US" dirty="0"/>
              <a:t>将每个内嵌的语义动作替换为一个标记（</a:t>
            </a:r>
            <a:r>
              <a:rPr lang="en-US" altLang="zh-CN" i="1" dirty="0"/>
              <a:t>marker</a:t>
            </a:r>
            <a:r>
              <a:rPr lang="zh-CN" altLang="en-US" dirty="0"/>
              <a:t>）非终结符</a:t>
            </a:r>
            <a:endParaRPr lang="en-US" altLang="zh-CN" dirty="0"/>
          </a:p>
          <a:p>
            <a:pPr lvl="1">
              <a:defRPr/>
            </a:pPr>
            <a:r>
              <a:rPr lang="zh-CN" altLang="en-US" dirty="0"/>
              <a:t>每个标记非终结符号</a:t>
            </a:r>
            <a:r>
              <a:rPr lang="en-US" altLang="zh-CN" dirty="0"/>
              <a:t>M</a:t>
            </a:r>
            <a:r>
              <a:rPr lang="zh-CN" altLang="en-US" dirty="0"/>
              <a:t>只有一个产生式，</a:t>
            </a:r>
            <a:r>
              <a:rPr lang="en-US" altLang="zh-CN" dirty="0"/>
              <a:t>M→</a:t>
            </a:r>
            <a:r>
              <a:rPr lang="el-GR" altLang="zh-CN" dirty="0"/>
              <a:t>ε</a:t>
            </a:r>
            <a:endParaRPr lang="en-US" altLang="zh-CN" dirty="0"/>
          </a:p>
          <a:p>
            <a:pPr lvl="1">
              <a:defRPr/>
            </a:pPr>
            <a:r>
              <a:rPr lang="zh-CN" altLang="en-US" dirty="0"/>
              <a:t>如果带有标记非终结符号的文法可以使用某个方法进行语法分析，那么这个</a:t>
            </a:r>
            <a:r>
              <a:rPr lang="en-US" altLang="zh-CN" dirty="0"/>
              <a:t>SDT</a:t>
            </a:r>
            <a:r>
              <a:rPr lang="zh-CN" altLang="en-US" dirty="0"/>
              <a:t>就可以在语法分析过程中实现</a:t>
            </a:r>
          </a:p>
        </p:txBody>
      </p:sp>
      <p:sp>
        <p:nvSpPr>
          <p:cNvPr id="4" name="灯片编号占位符 3"/>
          <p:cNvSpPr>
            <a:spLocks noGrp="1"/>
          </p:cNvSpPr>
          <p:nvPr>
            <p:ph type="sldNum" sz="quarter" idx="10"/>
          </p:nvPr>
        </p:nvSpPr>
        <p:spPr/>
        <p:txBody>
          <a:bodyPr/>
          <a:lstStyle/>
          <a:p>
            <a:pPr>
              <a:defRPr/>
            </a:pPr>
            <a:fld id="{FFEB90C6-0924-4F36-9F8E-177113D991AD}" type="slidenum">
              <a:rPr lang="zh-CN" altLang="en-US" smtClean="0"/>
              <a:pPr>
                <a:defRPr/>
              </a:pPr>
              <a:t>45</a:t>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a:t>后缀翻译方案</a:t>
            </a:r>
          </a:p>
        </p:txBody>
      </p:sp>
      <p:sp>
        <p:nvSpPr>
          <p:cNvPr id="51203" name="内容占位符 2"/>
          <p:cNvSpPr>
            <a:spLocks noGrp="1"/>
          </p:cNvSpPr>
          <p:nvPr>
            <p:ph idx="1"/>
          </p:nvPr>
        </p:nvSpPr>
        <p:spPr/>
        <p:txBody>
          <a:bodyPr/>
          <a:lstStyle/>
          <a:p>
            <a:pPr>
              <a:defRPr/>
            </a:pPr>
            <a:r>
              <a:rPr lang="zh-CN" altLang="en-US" dirty="0"/>
              <a:t>实现</a:t>
            </a:r>
            <a:r>
              <a:rPr lang="en-US" altLang="zh-CN" dirty="0"/>
              <a:t>SDD</a:t>
            </a:r>
            <a:r>
              <a:rPr lang="zh-CN" altLang="en-US" dirty="0"/>
              <a:t>最简单的情况</a:t>
            </a:r>
            <a:endParaRPr lang="en-US" altLang="zh-CN" dirty="0"/>
          </a:p>
          <a:p>
            <a:pPr lvl="1">
              <a:defRPr/>
            </a:pPr>
            <a:r>
              <a:rPr lang="zh-CN" altLang="en-US" dirty="0"/>
              <a:t>文法用自底向上方法分析（</a:t>
            </a:r>
            <a:r>
              <a:rPr lang="en-US" altLang="zh-CN" dirty="0"/>
              <a:t>LR</a:t>
            </a:r>
            <a:r>
              <a:rPr lang="zh-CN" altLang="en-US" dirty="0"/>
              <a:t>文法），</a:t>
            </a:r>
            <a:r>
              <a:rPr lang="en-US" altLang="zh-CN" dirty="0"/>
              <a:t>SDD</a:t>
            </a:r>
            <a:r>
              <a:rPr lang="zh-CN" altLang="en-US" dirty="0"/>
              <a:t>是</a:t>
            </a:r>
            <a:r>
              <a:rPr lang="en-US" altLang="zh-CN" dirty="0"/>
              <a:t>S</a:t>
            </a:r>
            <a:r>
              <a:rPr lang="zh-CN" altLang="en-US" dirty="0"/>
              <a:t>属性定义</a:t>
            </a:r>
            <a:endParaRPr lang="en-US" altLang="zh-CN" dirty="0"/>
          </a:p>
          <a:p>
            <a:pPr lvl="1">
              <a:defRPr/>
            </a:pPr>
            <a:r>
              <a:rPr lang="zh-CN" altLang="en-US" dirty="0"/>
              <a:t>可以构造一个</a:t>
            </a:r>
            <a:r>
              <a:rPr lang="en-US" altLang="zh-CN" dirty="0"/>
              <a:t>SDT</a:t>
            </a:r>
            <a:r>
              <a:rPr lang="zh-CN" altLang="en-US" dirty="0"/>
              <a:t>，每个动作都在产生式的</a:t>
            </a:r>
            <a:r>
              <a:rPr lang="zh-CN" altLang="en-US" dirty="0">
                <a:solidFill>
                  <a:srgbClr val="FF0000"/>
                </a:solidFill>
              </a:rPr>
              <a:t>最后</a:t>
            </a:r>
            <a:r>
              <a:rPr lang="zh-CN" altLang="en-US" dirty="0"/>
              <a:t>，将产生式右部归约为产生式左部的时候执行这个动作</a:t>
            </a:r>
            <a:endParaRPr lang="en-US" altLang="zh-CN" dirty="0"/>
          </a:p>
          <a:p>
            <a:pPr>
              <a:defRPr/>
            </a:pPr>
            <a:r>
              <a:rPr lang="zh-CN" altLang="en-US" dirty="0"/>
              <a:t>后缀</a:t>
            </a:r>
            <a:r>
              <a:rPr lang="en-US" altLang="zh-CN" dirty="0"/>
              <a:t>SDT</a:t>
            </a:r>
          </a:p>
          <a:p>
            <a:pPr lvl="1">
              <a:defRPr/>
            </a:pPr>
            <a:r>
              <a:rPr lang="zh-CN" altLang="en-US" dirty="0"/>
              <a:t>所有动作都在产生式最右端的</a:t>
            </a:r>
            <a:r>
              <a:rPr lang="en-US" altLang="zh-CN" dirty="0"/>
              <a:t>SDT</a:t>
            </a:r>
            <a:r>
              <a:rPr lang="zh-CN" altLang="en-US" dirty="0"/>
              <a:t>称为后缀翻译方案</a:t>
            </a:r>
            <a:endParaRPr lang="en-US" altLang="zh-CN" dirty="0"/>
          </a:p>
          <a:p>
            <a:pPr>
              <a:defRPr/>
            </a:pPr>
            <a:r>
              <a:rPr lang="zh-CN" altLang="en-US" dirty="0"/>
              <a:t>例</a:t>
            </a:r>
            <a:r>
              <a:rPr lang="en-US" altLang="zh-CN" dirty="0"/>
              <a:t>5.14 </a:t>
            </a:r>
          </a:p>
          <a:p>
            <a:pPr lvl="1">
              <a:defRPr/>
            </a:pPr>
            <a:r>
              <a:rPr lang="zh-CN" altLang="en-US" dirty="0"/>
              <a:t>桌面计算器的</a:t>
            </a:r>
            <a:r>
              <a:rPr lang="en-US" altLang="zh-CN" dirty="0"/>
              <a:t>SDD</a:t>
            </a:r>
          </a:p>
          <a:p>
            <a:pPr lvl="2">
              <a:defRPr/>
            </a:pPr>
            <a:r>
              <a:rPr lang="zh-CN" altLang="en-US" dirty="0"/>
              <a:t>基本文法是</a:t>
            </a:r>
            <a:r>
              <a:rPr lang="en-US" altLang="zh-CN" dirty="0"/>
              <a:t>LR</a:t>
            </a:r>
            <a:r>
              <a:rPr lang="zh-CN" altLang="en-US" dirty="0"/>
              <a:t>的，</a:t>
            </a:r>
            <a:r>
              <a:rPr lang="en-US" altLang="zh-CN" dirty="0"/>
              <a:t>SDD</a:t>
            </a:r>
            <a:r>
              <a:rPr lang="zh-CN" altLang="en-US" dirty="0"/>
              <a:t>是</a:t>
            </a:r>
            <a:r>
              <a:rPr lang="en-US" altLang="zh-CN" dirty="0"/>
              <a:t>S</a:t>
            </a:r>
            <a:r>
              <a:rPr lang="zh-CN" altLang="en-US" dirty="0"/>
              <a:t>属性的</a:t>
            </a:r>
            <a:endParaRPr lang="en-US" altLang="zh-CN" dirty="0"/>
          </a:p>
          <a:p>
            <a:pPr lvl="1">
              <a:defRPr/>
            </a:pPr>
            <a:endParaRPr lang="zh-CN" altLang="en-US" dirty="0"/>
          </a:p>
        </p:txBody>
      </p:sp>
      <p:sp>
        <p:nvSpPr>
          <p:cNvPr id="4" name="灯片编号占位符 3"/>
          <p:cNvSpPr>
            <a:spLocks noGrp="1"/>
          </p:cNvSpPr>
          <p:nvPr>
            <p:ph type="sldNum" sz="quarter" idx="10"/>
          </p:nvPr>
        </p:nvSpPr>
        <p:spPr/>
        <p:txBody>
          <a:bodyPr/>
          <a:lstStyle/>
          <a:p>
            <a:pPr>
              <a:defRPr/>
            </a:pPr>
            <a:fld id="{59BF6FAD-2D23-4C2B-8DC6-691F9DA0400F}" type="slidenum">
              <a:rPr lang="zh-CN" altLang="en-US" smtClean="0"/>
              <a:pPr>
                <a:defRPr/>
              </a:pPr>
              <a:t>46</a:t>
            </a:fld>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dirty="0"/>
              <a:t>后缀</a:t>
            </a:r>
            <a:r>
              <a:rPr lang="en-US" altLang="zh-CN" dirty="0"/>
              <a:t>SDT</a:t>
            </a:r>
            <a:r>
              <a:rPr lang="zh-CN" altLang="en-US" dirty="0"/>
              <a:t>的语法分析栈实现</a:t>
            </a:r>
          </a:p>
        </p:txBody>
      </p:sp>
      <p:sp>
        <p:nvSpPr>
          <p:cNvPr id="53251" name="内容占位符 2"/>
          <p:cNvSpPr>
            <a:spLocks noGrp="1"/>
          </p:cNvSpPr>
          <p:nvPr>
            <p:ph idx="1"/>
          </p:nvPr>
        </p:nvSpPr>
        <p:spPr>
          <a:xfrm>
            <a:off x="228600" y="1143000"/>
            <a:ext cx="8229600" cy="3048000"/>
          </a:xfrm>
        </p:spPr>
        <p:txBody>
          <a:bodyPr/>
          <a:lstStyle/>
          <a:p>
            <a:pPr>
              <a:defRPr/>
            </a:pPr>
            <a:r>
              <a:rPr lang="zh-CN" altLang="en-US" dirty="0"/>
              <a:t>后缀</a:t>
            </a:r>
            <a:r>
              <a:rPr lang="en-US" altLang="zh-CN" dirty="0" err="1"/>
              <a:t>SDT</a:t>
            </a:r>
            <a:r>
              <a:rPr lang="zh-CN" altLang="en-US" dirty="0"/>
              <a:t>在</a:t>
            </a:r>
            <a:r>
              <a:rPr lang="en-US" altLang="zh-CN" dirty="0" err="1"/>
              <a:t>LR</a:t>
            </a:r>
            <a:r>
              <a:rPr lang="zh-CN" altLang="en-US" dirty="0"/>
              <a:t>语法分析的过程中实现</a:t>
            </a:r>
            <a:endParaRPr lang="en-US" altLang="zh-CN" dirty="0"/>
          </a:p>
          <a:p>
            <a:pPr lvl="1">
              <a:defRPr/>
            </a:pPr>
            <a:r>
              <a:rPr lang="zh-CN" altLang="en-US" dirty="0"/>
              <a:t>归约时执行产生式相应的语义动作（调用位于产生式末尾的动作计算各个属性的值）</a:t>
            </a:r>
            <a:endParaRPr lang="en-US" altLang="zh-CN" dirty="0"/>
          </a:p>
          <a:p>
            <a:pPr lvl="1">
              <a:defRPr/>
            </a:pPr>
            <a:r>
              <a:rPr lang="zh-CN" altLang="en-US" dirty="0"/>
              <a:t>文法符号的属性和文法符号（或表示文法符号的</a:t>
            </a:r>
            <a:r>
              <a:rPr lang="en-US" altLang="zh-CN" dirty="0" err="1"/>
              <a:t>LR</a:t>
            </a:r>
            <a:r>
              <a:rPr lang="zh-CN" altLang="en-US" dirty="0"/>
              <a:t>状态）一起放在栈中的记录里，使得归约时可以找到它们</a:t>
            </a:r>
            <a:endParaRPr lang="en-US" altLang="zh-CN" dirty="0"/>
          </a:p>
        </p:txBody>
      </p:sp>
      <p:sp>
        <p:nvSpPr>
          <p:cNvPr id="4" name="灯片编号占位符 3"/>
          <p:cNvSpPr>
            <a:spLocks noGrp="1"/>
          </p:cNvSpPr>
          <p:nvPr>
            <p:ph type="sldNum" sz="quarter" idx="10"/>
          </p:nvPr>
        </p:nvSpPr>
        <p:spPr/>
        <p:txBody>
          <a:bodyPr/>
          <a:lstStyle/>
          <a:p>
            <a:pPr>
              <a:defRPr/>
            </a:pPr>
            <a:fld id="{2B2A7723-2E38-4F91-BA36-0AE887141E58}" type="slidenum">
              <a:rPr lang="zh-CN" altLang="en-US" smtClean="0"/>
              <a:pPr>
                <a:defRPr/>
              </a:pPr>
              <a:t>47</a:t>
            </a:fld>
            <a:endParaRPr lang="en-US" altLang="zh-CN"/>
          </a:p>
        </p:txBody>
      </p:sp>
      <p:graphicFrame>
        <p:nvGraphicFramePr>
          <p:cNvPr id="2" name="对象 1"/>
          <p:cNvGraphicFramePr>
            <a:graphicFrameLocks noChangeAspect="1"/>
          </p:cNvGraphicFramePr>
          <p:nvPr>
            <p:extLst>
              <p:ext uri="{D42A27DB-BD31-4B8C-83A1-F6EECF244321}">
                <p14:modId xmlns:p14="http://schemas.microsoft.com/office/powerpoint/2010/main" val="3996351489"/>
              </p:ext>
            </p:extLst>
          </p:nvPr>
        </p:nvGraphicFramePr>
        <p:xfrm>
          <a:off x="4006646" y="3429001"/>
          <a:ext cx="5061153" cy="2052767"/>
        </p:xfrm>
        <a:graphic>
          <a:graphicData uri="http://schemas.openxmlformats.org/presentationml/2006/ole">
            <mc:AlternateContent xmlns:mc="http://schemas.openxmlformats.org/markup-compatibility/2006">
              <mc:Choice xmlns:v="urn:schemas-microsoft-com:vml" Requires="v">
                <p:oleObj name="Visio" r:id="rId2" imgW="4174478" imgH="2590800" progId="Visio.Drawing.11">
                  <p:embed/>
                </p:oleObj>
              </mc:Choice>
              <mc:Fallback>
                <p:oleObj name="Visio" r:id="rId2" imgW="4174478" imgH="2590800" progId="Visio.Drawing.11">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646" y="3429001"/>
                        <a:ext cx="5061153" cy="2052767"/>
                      </a:xfrm>
                      <a:prstGeom prst="rect">
                        <a:avLst/>
                      </a:prstGeom>
                      <a:solidFill>
                        <a:schemeClr val="bg1"/>
                      </a:solidFill>
                      <a:ln w="19050">
                        <a:solidFill>
                          <a:schemeClr val="tx1"/>
                        </a:solidFill>
                        <a:miter lim="800000"/>
                        <a:headEnd/>
                        <a:tailEnd/>
                      </a:ln>
                      <a:effectLst/>
                    </p:spPr>
                  </p:pic>
                </p:oleObj>
              </mc:Fallback>
            </mc:AlternateContent>
          </a:graphicData>
        </a:graphic>
      </p:graphicFrame>
      <p:pic>
        <p:nvPicPr>
          <p:cNvPr id="6" name="Picture 2"/>
          <p:cNvPicPr>
            <a:picLocks noChangeAspect="1" noChangeArrowheads="1"/>
          </p:cNvPicPr>
          <p:nvPr/>
        </p:nvPicPr>
        <p:blipFill>
          <a:blip r:embed="rId4"/>
          <a:srcRect/>
          <a:stretch>
            <a:fillRect/>
          </a:stretch>
        </p:blipFill>
        <p:spPr bwMode="auto">
          <a:xfrm>
            <a:off x="0" y="5562600"/>
            <a:ext cx="5334000" cy="12954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3" name="内容占位符 5"/>
          <p:cNvSpPr>
            <a:spLocks noGrp="1"/>
          </p:cNvSpPr>
          <p:nvPr>
            <p:ph idx="1"/>
          </p:nvPr>
        </p:nvSpPr>
        <p:spPr>
          <a:xfrm>
            <a:off x="0" y="76200"/>
            <a:ext cx="8229600" cy="609600"/>
          </a:xfrm>
        </p:spPr>
        <p:txBody>
          <a:bodyPr/>
          <a:lstStyle/>
          <a:p>
            <a:r>
              <a:rPr lang="zh-CN" altLang="en-US" dirty="0"/>
              <a:t>例</a:t>
            </a:r>
            <a:r>
              <a:rPr lang="en-US" altLang="zh-CN" dirty="0"/>
              <a:t>5.15</a:t>
            </a:r>
            <a:r>
              <a:rPr lang="zh-CN" altLang="en-US" dirty="0"/>
              <a:t>：在自底向上的语法分析栈中实现桌面计算器</a:t>
            </a:r>
            <a:r>
              <a:rPr lang="en-US" altLang="zh-CN" dirty="0"/>
              <a:t> </a:t>
            </a:r>
            <a:endParaRPr lang="zh-CN" altLang="en-US" dirty="0"/>
          </a:p>
        </p:txBody>
      </p:sp>
      <p:pic>
        <p:nvPicPr>
          <p:cNvPr id="66562" name="Picture 2"/>
          <p:cNvPicPr>
            <a:picLocks noChangeAspect="1" noChangeArrowheads="1"/>
          </p:cNvPicPr>
          <p:nvPr/>
        </p:nvPicPr>
        <p:blipFill>
          <a:blip r:embed="rId2"/>
          <a:srcRect/>
          <a:stretch>
            <a:fillRect/>
          </a:stretch>
        </p:blipFill>
        <p:spPr bwMode="auto">
          <a:xfrm>
            <a:off x="0" y="1219200"/>
            <a:ext cx="4343400" cy="5029200"/>
          </a:xfrm>
          <a:prstGeom prst="rect">
            <a:avLst/>
          </a:prstGeom>
          <a:noFill/>
          <a:ln w="9525">
            <a:solidFill>
              <a:schemeClr val="accent5">
                <a:lumMod val="75000"/>
              </a:schemeClr>
            </a:solidFill>
            <a:miter lim="800000"/>
            <a:headEnd/>
            <a:tailEnd/>
          </a:ln>
          <a:effectLst/>
        </p:spPr>
      </p:pic>
      <p:sp>
        <p:nvSpPr>
          <p:cNvPr id="3" name="TextBox 2"/>
          <p:cNvSpPr txBox="1"/>
          <p:nvPr/>
        </p:nvSpPr>
        <p:spPr>
          <a:xfrm>
            <a:off x="4572000" y="6400800"/>
            <a:ext cx="4495800" cy="369332"/>
          </a:xfrm>
          <a:prstGeom prst="rect">
            <a:avLst/>
          </a:prstGeom>
          <a:noFill/>
        </p:spPr>
        <p:txBody>
          <a:bodyPr wrap="square" rtlCol="0">
            <a:spAutoFit/>
          </a:bodyPr>
          <a:lstStyle/>
          <a:p>
            <a:r>
              <a:rPr lang="zh-CN" altLang="en-US" dirty="0"/>
              <a:t>试一试：</a:t>
            </a:r>
            <a:r>
              <a:rPr lang="en-US" altLang="zh-CN" dirty="0"/>
              <a:t>2+5</a:t>
            </a:r>
            <a:r>
              <a:rPr lang="zh-CN" altLang="en-US" dirty="0"/>
              <a:t>*</a:t>
            </a:r>
            <a:r>
              <a:rPr lang="en-US" altLang="zh-CN" dirty="0"/>
              <a:t>3n$</a:t>
            </a:r>
            <a:endParaRPr lang="zh-CN" altLang="en-US"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136" y="1187115"/>
            <a:ext cx="4677664" cy="5057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dirty="0">
                <a:solidFill>
                  <a:schemeClr val="bg2"/>
                </a:solidFill>
              </a:rPr>
              <a:t>产生式内部带有语义动作的</a:t>
            </a:r>
            <a:r>
              <a:rPr lang="en-US" altLang="zh-CN" dirty="0">
                <a:solidFill>
                  <a:schemeClr val="bg2"/>
                </a:solidFill>
              </a:rPr>
              <a:t>SDT</a:t>
            </a:r>
            <a:endParaRPr lang="zh-CN" altLang="en-US" dirty="0">
              <a:solidFill>
                <a:schemeClr val="bg2"/>
              </a:solidFill>
            </a:endParaRPr>
          </a:p>
        </p:txBody>
      </p:sp>
      <p:sp>
        <p:nvSpPr>
          <p:cNvPr id="55299" name="内容占位符 2"/>
          <p:cNvSpPr>
            <a:spLocks noGrp="1"/>
          </p:cNvSpPr>
          <p:nvPr>
            <p:ph idx="1"/>
          </p:nvPr>
        </p:nvSpPr>
        <p:spPr>
          <a:xfrm>
            <a:off x="457200" y="1371600"/>
            <a:ext cx="8229600" cy="5257800"/>
          </a:xfrm>
        </p:spPr>
        <p:txBody>
          <a:bodyPr/>
          <a:lstStyle/>
          <a:p>
            <a:pPr>
              <a:defRPr/>
            </a:pPr>
            <a:r>
              <a:rPr lang="en-US" altLang="zh-CN" dirty="0"/>
              <a:t>SDT</a:t>
            </a:r>
            <a:r>
              <a:rPr lang="zh-CN" altLang="en-US" dirty="0"/>
              <a:t>产生式内部的语义动作</a:t>
            </a:r>
            <a:endParaRPr lang="en-US" altLang="zh-CN" dirty="0"/>
          </a:p>
          <a:p>
            <a:pPr lvl="1">
              <a:defRPr/>
            </a:pPr>
            <a:r>
              <a:rPr lang="zh-CN" altLang="en-US" dirty="0"/>
              <a:t>动作可以放在产生式右部任何位置</a:t>
            </a:r>
            <a:endParaRPr lang="en-US" altLang="zh-CN" dirty="0"/>
          </a:p>
          <a:p>
            <a:pPr lvl="1">
              <a:defRPr/>
            </a:pPr>
            <a:r>
              <a:rPr lang="zh-CN" altLang="en-US" dirty="0"/>
              <a:t>当一个动作左边的所有符号都被处理过后，该动作立刻执行</a:t>
            </a:r>
            <a:endParaRPr lang="en-US" altLang="zh-CN" dirty="0"/>
          </a:p>
          <a:p>
            <a:pPr lvl="1">
              <a:defRPr/>
            </a:pPr>
            <a:r>
              <a:rPr lang="zh-CN" altLang="en-US" dirty="0"/>
              <a:t>如，对产生式 </a:t>
            </a:r>
            <a:r>
              <a:rPr lang="en-US" altLang="zh-CN" i="1" dirty="0"/>
              <a:t>B → X</a:t>
            </a:r>
            <a:r>
              <a:rPr lang="en-US" altLang="zh-CN" i="1" dirty="0">
                <a:solidFill>
                  <a:srgbClr val="FF0000"/>
                </a:solidFill>
              </a:rPr>
              <a:t>{a}</a:t>
            </a:r>
            <a:r>
              <a:rPr lang="en-US" altLang="zh-CN" i="1" dirty="0"/>
              <a:t>Y</a:t>
            </a:r>
            <a:r>
              <a:rPr lang="zh-CN" altLang="en-US" i="1" dirty="0"/>
              <a:t>，</a:t>
            </a:r>
            <a:r>
              <a:rPr lang="zh-CN" altLang="en-US" dirty="0"/>
              <a:t>当识别到</a:t>
            </a:r>
            <a:r>
              <a:rPr lang="en-US" altLang="zh-CN" dirty="0"/>
              <a:t>X</a:t>
            </a:r>
            <a:r>
              <a:rPr lang="zh-CN" altLang="en-US" dirty="0"/>
              <a:t>（</a:t>
            </a:r>
            <a:r>
              <a:rPr lang="en-US" altLang="zh-CN" dirty="0"/>
              <a:t>X</a:t>
            </a:r>
            <a:r>
              <a:rPr lang="zh-CN" altLang="en-US" dirty="0"/>
              <a:t>是终结符）或者所有从</a:t>
            </a:r>
            <a:r>
              <a:rPr lang="en-US" altLang="zh-CN" dirty="0"/>
              <a:t>X</a:t>
            </a:r>
            <a:r>
              <a:rPr lang="zh-CN" altLang="en-US" dirty="0"/>
              <a:t>推导出的终结符号（</a:t>
            </a:r>
            <a:r>
              <a:rPr lang="en-US" altLang="zh-CN" dirty="0"/>
              <a:t>X</a:t>
            </a:r>
            <a:r>
              <a:rPr lang="zh-CN" altLang="en-US" dirty="0"/>
              <a:t>是非终结符）之后，执行动作</a:t>
            </a:r>
            <a:r>
              <a:rPr lang="en-US" altLang="zh-CN" i="1" dirty="0"/>
              <a:t>a</a:t>
            </a:r>
            <a:r>
              <a:rPr lang="zh-CN" altLang="en-US" i="1" dirty="0"/>
              <a:t>，</a:t>
            </a:r>
            <a:r>
              <a:rPr lang="zh-CN" altLang="en-US" dirty="0"/>
              <a:t>更准确地讲：</a:t>
            </a:r>
            <a:endParaRPr lang="en-US" altLang="zh-CN" dirty="0"/>
          </a:p>
          <a:p>
            <a:pPr marL="1371600" lvl="2" indent="-457200">
              <a:buFont typeface="华文行楷" pitchFamily="2" charset="-122"/>
              <a:buAutoNum type="circleNumDbPlain"/>
              <a:defRPr/>
            </a:pPr>
            <a:r>
              <a:rPr lang="zh-CN" altLang="en-US" dirty="0"/>
              <a:t>如果是自底向上的语法分析，在</a:t>
            </a:r>
            <a:r>
              <a:rPr lang="en-US" altLang="zh-CN" dirty="0"/>
              <a:t>X</a:t>
            </a:r>
            <a:r>
              <a:rPr lang="zh-CN" altLang="en-US" dirty="0"/>
              <a:t>的此次出现位于语法分析栈栈顶时，立刻执行语义动作</a:t>
            </a:r>
            <a:r>
              <a:rPr lang="en-US" altLang="zh-CN" i="1" dirty="0"/>
              <a:t>a</a:t>
            </a:r>
          </a:p>
          <a:p>
            <a:pPr marL="1371600" lvl="2" indent="-457200">
              <a:buFont typeface="华文行楷" pitchFamily="2" charset="-122"/>
              <a:buAutoNum type="circleNumDbPlain"/>
              <a:defRPr/>
            </a:pPr>
            <a:r>
              <a:rPr lang="zh-CN" altLang="en-US" dirty="0"/>
              <a:t>如果是自顶向下的语法分析，在试图展开</a:t>
            </a:r>
            <a:r>
              <a:rPr lang="en-US" altLang="zh-CN" dirty="0"/>
              <a:t>Y</a:t>
            </a:r>
            <a:r>
              <a:rPr lang="zh-CN" altLang="en-US" dirty="0"/>
              <a:t>的本次出现（</a:t>
            </a:r>
            <a:r>
              <a:rPr lang="en-US" altLang="zh-CN" dirty="0"/>
              <a:t>Y</a:t>
            </a:r>
            <a:r>
              <a:rPr lang="zh-CN" altLang="en-US" dirty="0"/>
              <a:t>是非终结符）或者在输入中检测到</a:t>
            </a:r>
            <a:r>
              <a:rPr lang="en-US" altLang="zh-CN" dirty="0"/>
              <a:t>Y</a:t>
            </a:r>
            <a:r>
              <a:rPr lang="zh-CN" altLang="en-US" dirty="0"/>
              <a:t>（</a:t>
            </a:r>
            <a:r>
              <a:rPr lang="en-US" altLang="zh-CN" dirty="0"/>
              <a:t>Y</a:t>
            </a:r>
            <a:r>
              <a:rPr lang="zh-CN" altLang="en-US" dirty="0"/>
              <a:t>是终结符）之前执行语义动作</a:t>
            </a:r>
            <a:r>
              <a:rPr lang="en-US" altLang="zh-CN" i="1" dirty="0"/>
              <a:t>a</a:t>
            </a:r>
          </a:p>
          <a:p>
            <a:pPr lvl="1">
              <a:defRPr/>
            </a:pPr>
            <a:endParaRPr lang="en-US" altLang="zh-CN" i="1" dirty="0"/>
          </a:p>
        </p:txBody>
      </p:sp>
      <p:sp>
        <p:nvSpPr>
          <p:cNvPr id="4" name="灯片编号占位符 3"/>
          <p:cNvSpPr>
            <a:spLocks noGrp="1"/>
          </p:cNvSpPr>
          <p:nvPr>
            <p:ph type="sldNum" sz="quarter" idx="10"/>
          </p:nvPr>
        </p:nvSpPr>
        <p:spPr/>
        <p:txBody>
          <a:bodyPr/>
          <a:lstStyle/>
          <a:p>
            <a:pPr>
              <a:defRPr/>
            </a:pPr>
            <a:fld id="{84A38519-8CB0-4CE0-BFE6-8C75C533CB63}" type="slidenum">
              <a:rPr lang="zh-CN" altLang="en-US" smtClean="0"/>
              <a:pPr>
                <a:defRPr/>
              </a:pPr>
              <a:t>49</a:t>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0"/>
          </p:nvPr>
        </p:nvSpPr>
        <p:spPr/>
        <p:txBody>
          <a:bodyPr/>
          <a:lstStyle/>
          <a:p>
            <a:pPr>
              <a:defRPr/>
            </a:pPr>
            <a:fld id="{93F2EB02-3DF3-430F-85ED-F7F7789A7090}" type="slidenum">
              <a:rPr lang="zh-CN" altLang="en-US"/>
              <a:pPr>
                <a:defRPr/>
              </a:pPr>
              <a:t>5</a:t>
            </a:fld>
            <a:endParaRPr lang="en-US" altLang="zh-CN"/>
          </a:p>
        </p:txBody>
      </p:sp>
      <p:sp>
        <p:nvSpPr>
          <p:cNvPr id="13316" name="Rectangle 2"/>
          <p:cNvSpPr>
            <a:spLocks noGrp="1" noChangeArrowheads="1"/>
          </p:cNvSpPr>
          <p:nvPr>
            <p:ph type="title"/>
          </p:nvPr>
        </p:nvSpPr>
        <p:spPr/>
        <p:txBody>
          <a:bodyPr/>
          <a:lstStyle/>
          <a:p>
            <a:pPr eaLnBrk="1" hangingPunct="1">
              <a:defRPr/>
            </a:pPr>
            <a:r>
              <a:rPr lang="en-US" altLang="zh-CN" i="1" dirty="0">
                <a:latin typeface="+mn-lt"/>
                <a:ea typeface="宋体" charset="-122"/>
              </a:rPr>
              <a:t>Contents</a:t>
            </a:r>
            <a:endParaRPr lang="en-US" altLang="zh-CN" i="1" dirty="0">
              <a:solidFill>
                <a:schemeClr val="accent1"/>
              </a:solidFill>
              <a:latin typeface="+mn-lt"/>
              <a:ea typeface="宋体" charset="-122"/>
            </a:endParaRPr>
          </a:p>
        </p:txBody>
      </p:sp>
      <p:grpSp>
        <p:nvGrpSpPr>
          <p:cNvPr id="8196" name="Group 61"/>
          <p:cNvGrpSpPr>
            <a:grpSpLocks/>
          </p:cNvGrpSpPr>
          <p:nvPr/>
        </p:nvGrpSpPr>
        <p:grpSpPr bwMode="auto">
          <a:xfrm>
            <a:off x="2209800" y="2057400"/>
            <a:ext cx="4724400" cy="685800"/>
            <a:chOff x="1296" y="1824"/>
            <a:chExt cx="2976" cy="432"/>
          </a:xfrm>
        </p:grpSpPr>
        <p:sp>
          <p:nvSpPr>
            <p:cNvPr id="89150" name="AutoShape 62"/>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1" name="AutoShape 6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8214" name="Text Box 64"/>
            <p:cNvSpPr txBox="1">
              <a:spLocks noChangeArrowheads="1"/>
            </p:cNvSpPr>
            <p:nvPr/>
          </p:nvSpPr>
          <p:spPr bwMode="gray">
            <a:xfrm>
              <a:off x="1680" y="1934"/>
              <a:ext cx="2496" cy="291"/>
            </a:xfrm>
            <a:prstGeom prst="rect">
              <a:avLst/>
            </a:prstGeom>
            <a:noFill/>
            <a:ln w="9525" algn="ctr">
              <a:noFill/>
              <a:miter lim="800000"/>
              <a:headEnd/>
              <a:tailEnd/>
            </a:ln>
          </p:spPr>
          <p:txBody>
            <a:bodyPr>
              <a:spAutoFit/>
            </a:bodyPr>
            <a:lstStyle/>
            <a:p>
              <a:pPr algn="ctr" eaLnBrk="0" hangingPunct="0"/>
              <a:r>
                <a:rPr lang="zh-CN" altLang="en-US" sz="2400" dirty="0">
                  <a:solidFill>
                    <a:srgbClr val="000000"/>
                  </a:solidFill>
                  <a:ea typeface="华文新魏" pitchFamily="2" charset="-122"/>
                </a:rPr>
                <a:t>语法制导定义</a:t>
              </a:r>
              <a:r>
                <a:rPr lang="en-US" altLang="zh-CN" sz="2400" dirty="0">
                  <a:solidFill>
                    <a:srgbClr val="000000"/>
                  </a:solidFill>
                  <a:ea typeface="华文新魏" pitchFamily="2" charset="-122"/>
                </a:rPr>
                <a:t>SDD</a:t>
              </a:r>
              <a:endParaRPr lang="zh-CN" altLang="en-US" sz="2400" dirty="0">
                <a:solidFill>
                  <a:srgbClr val="000000"/>
                </a:solidFill>
                <a:ea typeface="华文新魏" pitchFamily="2" charset="-122"/>
              </a:endParaRPr>
            </a:p>
          </p:txBody>
        </p:sp>
        <p:sp>
          <p:nvSpPr>
            <p:cNvPr id="8215" name="Text Box 6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1</a:t>
              </a:r>
            </a:p>
          </p:txBody>
        </p:sp>
      </p:grpSp>
      <p:grpSp>
        <p:nvGrpSpPr>
          <p:cNvPr id="8197" name="Group 66"/>
          <p:cNvGrpSpPr>
            <a:grpSpLocks/>
          </p:cNvGrpSpPr>
          <p:nvPr/>
        </p:nvGrpSpPr>
        <p:grpSpPr bwMode="auto">
          <a:xfrm>
            <a:off x="2209800" y="2895600"/>
            <a:ext cx="4724400" cy="685800"/>
            <a:chOff x="1296" y="1824"/>
            <a:chExt cx="2976" cy="432"/>
          </a:xfrm>
        </p:grpSpPr>
        <p:sp>
          <p:nvSpPr>
            <p:cNvPr id="89155" name="AutoShape 67"/>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6" name="AutoShape 6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8210" name="Text Box 69"/>
            <p:cNvSpPr txBox="1">
              <a:spLocks noChangeArrowheads="1"/>
            </p:cNvSpPr>
            <p:nvPr/>
          </p:nvSpPr>
          <p:spPr bwMode="gray">
            <a:xfrm>
              <a:off x="1680" y="1934"/>
              <a:ext cx="2448"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语法制导翻译</a:t>
              </a:r>
            </a:p>
          </p:txBody>
        </p:sp>
        <p:sp>
          <p:nvSpPr>
            <p:cNvPr id="8211" name="Text Box 7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2</a:t>
              </a:r>
            </a:p>
          </p:txBody>
        </p:sp>
      </p:grpSp>
      <p:grpSp>
        <p:nvGrpSpPr>
          <p:cNvPr id="8198" name="Group 71"/>
          <p:cNvGrpSpPr>
            <a:grpSpLocks/>
          </p:cNvGrpSpPr>
          <p:nvPr/>
        </p:nvGrpSpPr>
        <p:grpSpPr bwMode="auto">
          <a:xfrm>
            <a:off x="2209800" y="3733800"/>
            <a:ext cx="4724400" cy="685800"/>
            <a:chOff x="1296" y="1824"/>
            <a:chExt cx="2976" cy="432"/>
          </a:xfrm>
        </p:grpSpPr>
        <p:sp>
          <p:nvSpPr>
            <p:cNvPr id="89160" name="AutoShape 72"/>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1" name="AutoShape 7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8206" name="Text Box 74"/>
            <p:cNvSpPr txBox="1">
              <a:spLocks noChangeArrowheads="1"/>
            </p:cNvSpPr>
            <p:nvPr/>
          </p:nvSpPr>
          <p:spPr bwMode="gray">
            <a:xfrm>
              <a:off x="1680" y="1934"/>
              <a:ext cx="2448" cy="288"/>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语法制导的翻译方案</a:t>
              </a:r>
              <a:r>
                <a:rPr lang="en-US" altLang="zh-CN" sz="2400">
                  <a:solidFill>
                    <a:srgbClr val="000000"/>
                  </a:solidFill>
                  <a:ea typeface="华文新魏" pitchFamily="2" charset="-122"/>
                </a:rPr>
                <a:t>SDT</a:t>
              </a:r>
              <a:endParaRPr lang="zh-CN" altLang="en-US" sz="2400">
                <a:solidFill>
                  <a:srgbClr val="000000"/>
                </a:solidFill>
                <a:ea typeface="华文新魏" pitchFamily="2" charset="-122"/>
              </a:endParaRPr>
            </a:p>
          </p:txBody>
        </p:sp>
        <p:sp>
          <p:nvSpPr>
            <p:cNvPr id="8207" name="Text Box 7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3</a:t>
              </a:r>
            </a:p>
          </p:txBody>
        </p:sp>
      </p:grpSp>
      <p:grpSp>
        <p:nvGrpSpPr>
          <p:cNvPr id="8199" name="Group 76"/>
          <p:cNvGrpSpPr>
            <a:grpSpLocks/>
          </p:cNvGrpSpPr>
          <p:nvPr/>
        </p:nvGrpSpPr>
        <p:grpSpPr bwMode="auto">
          <a:xfrm>
            <a:off x="2209800" y="4648200"/>
            <a:ext cx="4724400" cy="685800"/>
            <a:chOff x="1296" y="1824"/>
            <a:chExt cx="2976" cy="432"/>
          </a:xfrm>
        </p:grpSpPr>
        <p:sp>
          <p:nvSpPr>
            <p:cNvPr id="89165" name="AutoShape 77"/>
            <p:cNvSpPr>
              <a:spLocks noChangeArrowheads="1"/>
            </p:cNvSpPr>
            <p:nvPr/>
          </p:nvSpPr>
          <p:spPr bwMode="gray">
            <a:xfrm>
              <a:off x="1536" y="1899"/>
              <a:ext cx="2736" cy="288"/>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6" name="AutoShape 7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8202" name="Text Box 79"/>
            <p:cNvSpPr txBox="1">
              <a:spLocks noChangeArrowheads="1"/>
            </p:cNvSpPr>
            <p:nvPr/>
          </p:nvSpPr>
          <p:spPr bwMode="gray">
            <a:xfrm>
              <a:off x="1680" y="1934"/>
              <a:ext cx="2352" cy="288"/>
            </a:xfrm>
            <a:prstGeom prst="rect">
              <a:avLst/>
            </a:prstGeom>
            <a:noFill/>
            <a:ln w="9525" algn="ctr">
              <a:noFill/>
              <a:miter lim="800000"/>
              <a:headEnd/>
              <a:tailEnd/>
            </a:ln>
          </p:spPr>
          <p:txBody>
            <a:bodyPr>
              <a:spAutoFit/>
            </a:bodyPr>
            <a:lstStyle/>
            <a:p>
              <a:pPr algn="ctr" eaLnBrk="0" hangingPunct="0"/>
              <a:r>
                <a:rPr lang="en-US" altLang="zh-CN" sz="2400">
                  <a:solidFill>
                    <a:srgbClr val="000000"/>
                  </a:solidFill>
                  <a:ea typeface="华文新魏" pitchFamily="2" charset="-122"/>
                </a:rPr>
                <a:t>S</a:t>
              </a:r>
              <a:r>
                <a:rPr lang="zh-CN" altLang="en-US" sz="2400">
                  <a:solidFill>
                    <a:srgbClr val="000000"/>
                  </a:solidFill>
                  <a:ea typeface="华文新魏" pitchFamily="2" charset="-122"/>
                </a:rPr>
                <a:t>属性和</a:t>
              </a:r>
              <a:r>
                <a:rPr lang="en-US" altLang="zh-CN" sz="2400">
                  <a:solidFill>
                    <a:srgbClr val="000000"/>
                  </a:solidFill>
                  <a:ea typeface="华文新魏" pitchFamily="2" charset="-122"/>
                </a:rPr>
                <a:t>L</a:t>
              </a:r>
              <a:r>
                <a:rPr lang="zh-CN" altLang="en-US" sz="2400">
                  <a:solidFill>
                    <a:srgbClr val="000000"/>
                  </a:solidFill>
                  <a:ea typeface="华文新魏" pitchFamily="2" charset="-122"/>
                </a:rPr>
                <a:t>属性的</a:t>
              </a:r>
              <a:r>
                <a:rPr lang="en-US" altLang="zh-CN" sz="2400">
                  <a:solidFill>
                    <a:srgbClr val="000000"/>
                  </a:solidFill>
                  <a:ea typeface="华文新魏" pitchFamily="2" charset="-122"/>
                </a:rPr>
                <a:t>SDD</a:t>
              </a:r>
              <a:endParaRPr lang="zh-CN" altLang="en-US" sz="2400">
                <a:solidFill>
                  <a:srgbClr val="000000"/>
                </a:solidFill>
                <a:ea typeface="华文新魏" pitchFamily="2" charset="-122"/>
              </a:endParaRPr>
            </a:p>
          </p:txBody>
        </p:sp>
        <p:sp>
          <p:nvSpPr>
            <p:cNvPr id="8203" name="Text Box 8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4</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dirty="0">
                <a:solidFill>
                  <a:schemeClr val="bg2"/>
                </a:solidFill>
              </a:rPr>
              <a:t>任意</a:t>
            </a:r>
            <a:r>
              <a:rPr lang="en-US" altLang="zh-CN" dirty="0">
                <a:solidFill>
                  <a:schemeClr val="bg2"/>
                </a:solidFill>
              </a:rPr>
              <a:t>SDT</a:t>
            </a:r>
            <a:r>
              <a:rPr lang="zh-CN" altLang="en-US" dirty="0">
                <a:solidFill>
                  <a:schemeClr val="bg2"/>
                </a:solidFill>
              </a:rPr>
              <a:t>的实现方法</a:t>
            </a:r>
          </a:p>
        </p:txBody>
      </p:sp>
      <p:sp>
        <p:nvSpPr>
          <p:cNvPr id="57347" name="内容占位符 2"/>
          <p:cNvSpPr>
            <a:spLocks noGrp="1"/>
          </p:cNvSpPr>
          <p:nvPr>
            <p:ph idx="1"/>
          </p:nvPr>
        </p:nvSpPr>
        <p:spPr>
          <a:xfrm>
            <a:off x="457200" y="1371600"/>
            <a:ext cx="8153400" cy="5092700"/>
          </a:xfrm>
        </p:spPr>
        <p:txBody>
          <a:bodyPr/>
          <a:lstStyle/>
          <a:p>
            <a:pPr>
              <a:lnSpc>
                <a:spcPct val="140000"/>
              </a:lnSpc>
              <a:defRPr/>
            </a:pPr>
            <a:r>
              <a:rPr lang="zh-CN" altLang="en-US" dirty="0"/>
              <a:t>任何</a:t>
            </a:r>
            <a:r>
              <a:rPr lang="en-US" altLang="zh-CN" dirty="0"/>
              <a:t>SDT</a:t>
            </a:r>
            <a:r>
              <a:rPr lang="zh-CN" altLang="en-US" dirty="0"/>
              <a:t>都可以按照下列方法实现</a:t>
            </a:r>
            <a:endParaRPr lang="en-US" altLang="zh-CN" dirty="0"/>
          </a:p>
          <a:p>
            <a:pPr marL="914400" lvl="1" indent="-457200">
              <a:lnSpc>
                <a:spcPct val="140000"/>
              </a:lnSpc>
              <a:buFont typeface="华文行楷" pitchFamily="2" charset="-122"/>
              <a:buAutoNum type="arabicPeriod"/>
              <a:defRPr/>
            </a:pPr>
            <a:r>
              <a:rPr lang="zh-CN" altLang="en-US" dirty="0"/>
              <a:t>忽略语义动作，对输入进行语法分析，产生语法分析树</a:t>
            </a:r>
            <a:endParaRPr lang="en-US" altLang="zh-CN" dirty="0"/>
          </a:p>
          <a:p>
            <a:pPr marL="914400" lvl="1" indent="-457200">
              <a:lnSpc>
                <a:spcPct val="140000"/>
              </a:lnSpc>
              <a:buFont typeface="华文行楷" pitchFamily="2" charset="-122"/>
              <a:buAutoNum type="arabicPeriod"/>
              <a:defRPr/>
            </a:pPr>
            <a:r>
              <a:rPr lang="zh-CN" altLang="en-US" dirty="0"/>
              <a:t>检查每个内部结点</a:t>
            </a:r>
            <a:r>
              <a:rPr lang="en-US" altLang="zh-CN" dirty="0"/>
              <a:t>N</a:t>
            </a:r>
            <a:r>
              <a:rPr lang="zh-CN" altLang="en-US" dirty="0"/>
              <a:t>，假设它的产生式是</a:t>
            </a:r>
            <a:r>
              <a:rPr lang="en-US" altLang="zh-CN" dirty="0"/>
              <a:t>A→</a:t>
            </a:r>
            <a:r>
              <a:rPr lang="el-GR" altLang="zh-CN" dirty="0"/>
              <a:t>α</a:t>
            </a:r>
            <a:r>
              <a:rPr lang="zh-CN" altLang="en-US" dirty="0"/>
              <a:t>；将</a:t>
            </a:r>
            <a:r>
              <a:rPr lang="el-GR" altLang="zh-CN" dirty="0"/>
              <a:t>α</a:t>
            </a:r>
            <a:r>
              <a:rPr lang="zh-CN" altLang="en-US" dirty="0"/>
              <a:t>中的各个动作当作</a:t>
            </a:r>
            <a:r>
              <a:rPr lang="en-US" altLang="zh-CN" dirty="0"/>
              <a:t>N</a:t>
            </a:r>
            <a:r>
              <a:rPr lang="zh-CN" altLang="en-US" dirty="0"/>
              <a:t>的附加子结点加入</a:t>
            </a:r>
            <a:r>
              <a:rPr lang="zh-CN" altLang="en-US" dirty="0">
                <a:latin typeface="Courier New" pitchFamily="49" charset="0"/>
                <a:cs typeface="Courier New" pitchFamily="49" charset="0"/>
              </a:rPr>
              <a:t>，使得</a:t>
            </a:r>
            <a:r>
              <a:rPr lang="en-US" altLang="zh-CN" dirty="0">
                <a:latin typeface="Courier New" pitchFamily="49" charset="0"/>
                <a:cs typeface="Courier New" pitchFamily="49" charset="0"/>
              </a:rPr>
              <a:t>N</a:t>
            </a:r>
            <a:r>
              <a:rPr lang="zh-CN" altLang="en-US" dirty="0">
                <a:latin typeface="Courier New" pitchFamily="49" charset="0"/>
                <a:cs typeface="Courier New" pitchFamily="49" charset="0"/>
              </a:rPr>
              <a:t>的子结点从左到右和</a:t>
            </a:r>
            <a:r>
              <a:rPr lang="el-GR" altLang="zh-CN" dirty="0"/>
              <a:t>α</a:t>
            </a:r>
            <a:r>
              <a:rPr lang="zh-CN" altLang="en-US" dirty="0">
                <a:latin typeface="Courier New" pitchFamily="49" charset="0"/>
                <a:cs typeface="Courier New" pitchFamily="49" charset="0"/>
              </a:rPr>
              <a:t>中的动作完全一致</a:t>
            </a:r>
            <a:endParaRPr lang="en-US" altLang="zh-CN" dirty="0">
              <a:latin typeface="Courier New" pitchFamily="49" charset="0"/>
              <a:cs typeface="Courier New" pitchFamily="49" charset="0"/>
            </a:endParaRPr>
          </a:p>
          <a:p>
            <a:pPr marL="914400" lvl="1" indent="-457200">
              <a:lnSpc>
                <a:spcPct val="140000"/>
              </a:lnSpc>
              <a:buFont typeface="华文行楷" pitchFamily="2" charset="-122"/>
              <a:buAutoNum type="arabicPeriod"/>
              <a:defRPr/>
            </a:pPr>
            <a:r>
              <a:rPr lang="zh-CN" altLang="en-US" dirty="0">
                <a:latin typeface="Courier New" pitchFamily="49" charset="0"/>
                <a:cs typeface="Courier New" pitchFamily="49" charset="0"/>
              </a:rPr>
              <a:t>对这棵语法分析树进行前序遍历，并且当访问到一个以某动作为标号的结点时立刻执行这个动作</a:t>
            </a:r>
            <a:endParaRPr lang="zh-CN" altLang="en-US" dirty="0"/>
          </a:p>
        </p:txBody>
      </p:sp>
      <p:sp>
        <p:nvSpPr>
          <p:cNvPr id="4" name="灯片编号占位符 3"/>
          <p:cNvSpPr>
            <a:spLocks noGrp="1"/>
          </p:cNvSpPr>
          <p:nvPr>
            <p:ph type="sldNum" sz="quarter" idx="10"/>
          </p:nvPr>
        </p:nvSpPr>
        <p:spPr/>
        <p:txBody>
          <a:bodyPr/>
          <a:lstStyle/>
          <a:p>
            <a:pPr>
              <a:defRPr/>
            </a:pPr>
            <a:fld id="{5C7D92AB-9CED-4969-88C0-B1D7AF590619}" type="slidenum">
              <a:rPr lang="zh-CN" altLang="en-US" smtClean="0"/>
              <a:pPr>
                <a:defRPr/>
              </a:pPr>
              <a:t>50</a:t>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4"/>
          <p:cNvSpPr>
            <a:spLocks noGrp="1"/>
          </p:cNvSpPr>
          <p:nvPr>
            <p:ph type="title"/>
          </p:nvPr>
        </p:nvSpPr>
        <p:spPr/>
        <p:txBody>
          <a:bodyPr/>
          <a:lstStyle/>
          <a:p>
            <a:r>
              <a:rPr lang="zh-CN" altLang="en-US" dirty="0"/>
              <a:t>例</a:t>
            </a:r>
            <a:r>
              <a:rPr lang="en-US" altLang="zh-CN" dirty="0"/>
              <a:t>……</a:t>
            </a:r>
            <a:r>
              <a:rPr lang="zh-CN" altLang="en-US" dirty="0"/>
              <a:t>任意</a:t>
            </a:r>
            <a:r>
              <a:rPr lang="en-US" altLang="zh-CN" dirty="0"/>
              <a:t>SDT</a:t>
            </a:r>
            <a:r>
              <a:rPr lang="zh-CN" altLang="en-US" dirty="0"/>
              <a:t>的实现</a:t>
            </a:r>
          </a:p>
        </p:txBody>
      </p:sp>
      <p:pic>
        <p:nvPicPr>
          <p:cNvPr id="68610" name="Picture 2"/>
          <p:cNvPicPr>
            <a:picLocks noGrp="1" noChangeAspect="1" noChangeArrowheads="1"/>
          </p:cNvPicPr>
          <p:nvPr>
            <p:ph idx="1"/>
          </p:nvPr>
        </p:nvPicPr>
        <p:blipFill>
          <a:blip r:embed="rId3"/>
          <a:srcRect/>
          <a:stretch>
            <a:fillRect/>
          </a:stretch>
        </p:blipFill>
        <p:spPr>
          <a:xfrm>
            <a:off x="2362200" y="1798638"/>
            <a:ext cx="6705600" cy="4906962"/>
          </a:xfrm>
          <a:noFill/>
        </p:spPr>
      </p:pic>
      <p:pic>
        <p:nvPicPr>
          <p:cNvPr id="9" name="Picture 2"/>
          <p:cNvPicPr>
            <a:picLocks noChangeAspect="1" noChangeArrowheads="1"/>
          </p:cNvPicPr>
          <p:nvPr/>
        </p:nvPicPr>
        <p:blipFill>
          <a:blip r:embed="rId4"/>
          <a:srcRect/>
          <a:stretch>
            <a:fillRect/>
          </a:stretch>
        </p:blipFill>
        <p:spPr bwMode="auto">
          <a:xfrm>
            <a:off x="228600" y="1219200"/>
            <a:ext cx="3960813" cy="1828800"/>
          </a:xfrm>
          <a:prstGeom prst="rect">
            <a:avLst/>
          </a:prstGeom>
          <a:noFill/>
          <a:ln w="9525">
            <a:solidFill>
              <a:schemeClr val="accent5">
                <a:lumMod val="75000"/>
              </a:schemeClr>
            </a:solidFill>
            <a:miter lim="800000"/>
            <a:headEnd/>
            <a:tailEnd/>
          </a:ln>
          <a:effectLst/>
        </p:spPr>
      </p:pic>
      <p:pic>
        <p:nvPicPr>
          <p:cNvPr id="68611" name="Picture 3"/>
          <p:cNvPicPr>
            <a:picLocks noChangeAspect="1" noChangeArrowheads="1"/>
          </p:cNvPicPr>
          <p:nvPr/>
        </p:nvPicPr>
        <p:blipFill>
          <a:blip r:embed="rId5"/>
          <a:srcRect/>
          <a:stretch>
            <a:fillRect/>
          </a:stretch>
        </p:blipFill>
        <p:spPr bwMode="auto">
          <a:xfrm>
            <a:off x="533400" y="3810000"/>
            <a:ext cx="1371600" cy="39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8611"/>
                                        </p:tgtEl>
                                        <p:attrNameLst>
                                          <p:attrName>style.visibility</p:attrName>
                                        </p:attrNameLst>
                                      </p:cBhvr>
                                      <p:to>
                                        <p:strVal val="visible"/>
                                      </p:to>
                                    </p:set>
                                    <p:animEffect transition="in" filter="wipe(left)">
                                      <p:cBhvr>
                                        <p:cTn id="11" dur="500"/>
                                        <p:tgtEl>
                                          <p:spTgt spid="6861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8610"/>
                                        </p:tgtEl>
                                        <p:attrNameLst>
                                          <p:attrName>style.visibility</p:attrName>
                                        </p:attrNameLst>
                                      </p:cBhvr>
                                      <p:to>
                                        <p:strVal val="visible"/>
                                      </p:to>
                                    </p:set>
                                    <p:animEffect transition="in" filter="wipe(up)">
                                      <p:cBhvr>
                                        <p:cTn id="15"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改造</a:t>
            </a:r>
            <a:r>
              <a:rPr lang="en-US" altLang="zh-CN" dirty="0"/>
              <a:t>SDT</a:t>
            </a:r>
            <a:r>
              <a:rPr lang="zh-CN" altLang="en-US" dirty="0"/>
              <a:t>，使之适应自底向上的语法分析</a:t>
            </a:r>
          </a:p>
        </p:txBody>
      </p:sp>
      <p:sp>
        <p:nvSpPr>
          <p:cNvPr id="3" name="内容占位符 2"/>
          <p:cNvSpPr>
            <a:spLocks noGrp="1"/>
          </p:cNvSpPr>
          <p:nvPr>
            <p:ph idx="1"/>
          </p:nvPr>
        </p:nvSpPr>
        <p:spPr/>
        <p:txBody>
          <a:bodyPr/>
          <a:lstStyle/>
          <a:p>
            <a:r>
              <a:rPr lang="zh-CN" altLang="en-US" dirty="0"/>
              <a:t>在自下而上的翻译方法中，要求把所有的语义动作放在产生式的末尾。</a:t>
            </a:r>
            <a:endParaRPr lang="en-US" altLang="zh-CN" dirty="0"/>
          </a:p>
          <a:p>
            <a:r>
              <a:rPr lang="zh-CN" altLang="en-US" dirty="0"/>
              <a:t>改造方法是为每一个嵌入动作在基础文法中加入新的非终结符和</a:t>
            </a:r>
            <a:r>
              <a:rPr lang="el-GR" altLang="zh-CN" dirty="0"/>
              <a:t>ε</a:t>
            </a:r>
            <a:r>
              <a:rPr lang="zh-CN" altLang="en-US" dirty="0"/>
              <a:t>产生式，这种产生式形式为：</a:t>
            </a:r>
            <a:r>
              <a:rPr lang="en-US" altLang="zh-CN" dirty="0"/>
              <a:t>M→</a:t>
            </a:r>
            <a:r>
              <a:rPr lang="el-GR" altLang="zh-CN" dirty="0"/>
              <a:t>ε</a:t>
            </a:r>
            <a:r>
              <a:rPr lang="zh-CN" altLang="en-US" dirty="0"/>
              <a:t>。我们把嵌入在产生式中的每个语义动作用不同的非终结符号</a:t>
            </a:r>
            <a:r>
              <a:rPr lang="en-US" altLang="zh-CN" dirty="0"/>
              <a:t>M</a:t>
            </a:r>
            <a:r>
              <a:rPr lang="zh-CN" altLang="en-US" dirty="0"/>
              <a:t>代替，并把这个动作放在产生式</a:t>
            </a:r>
            <a:r>
              <a:rPr lang="en-US" altLang="zh-CN" dirty="0"/>
              <a:t>M→</a:t>
            </a:r>
            <a:r>
              <a:rPr lang="el-GR" altLang="zh-CN" dirty="0"/>
              <a:t>ε</a:t>
            </a:r>
            <a:r>
              <a:rPr lang="zh-CN" altLang="en-US" dirty="0"/>
              <a:t>的末尾。</a:t>
            </a:r>
            <a:endParaRPr lang="en-US" altLang="zh-CN" dirty="0"/>
          </a:p>
          <a:p>
            <a:r>
              <a:rPr lang="zh-CN" altLang="en-US" dirty="0"/>
              <a:t>例如，针对上面例子中的</a:t>
            </a:r>
            <a:r>
              <a:rPr lang="en-US" altLang="zh-CN" dirty="0"/>
              <a:t>SDT</a:t>
            </a:r>
            <a:r>
              <a:rPr lang="zh-CN" altLang="en-US" dirty="0"/>
              <a:t>，改造结果为：</a:t>
            </a:r>
            <a:endParaRPr lang="en-US" altLang="zh-CN" dirty="0"/>
          </a:p>
          <a:p>
            <a:endParaRPr lang="zh-CN" altLang="en-US" dirty="0"/>
          </a:p>
        </p:txBody>
      </p:sp>
      <p:pic>
        <p:nvPicPr>
          <p:cNvPr id="4" name="Picture 2"/>
          <p:cNvPicPr>
            <a:picLocks noChangeAspect="1" noChangeArrowheads="1"/>
          </p:cNvPicPr>
          <p:nvPr/>
        </p:nvPicPr>
        <p:blipFill>
          <a:blip r:embed="rId3"/>
          <a:srcRect/>
          <a:stretch>
            <a:fillRect/>
          </a:stretch>
        </p:blipFill>
        <p:spPr bwMode="auto">
          <a:xfrm>
            <a:off x="76200" y="4876800"/>
            <a:ext cx="3960813" cy="1828800"/>
          </a:xfrm>
          <a:prstGeom prst="rect">
            <a:avLst/>
          </a:prstGeom>
          <a:noFill/>
          <a:ln w="9525">
            <a:solidFill>
              <a:schemeClr val="accent5">
                <a:lumMod val="75000"/>
              </a:schemeClr>
            </a:solidFill>
            <a:miter lim="800000"/>
            <a:headEnd/>
            <a:tailEnd/>
          </a:ln>
          <a:effec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598011"/>
            <a:ext cx="4271962" cy="22256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右箭头 4"/>
          <p:cNvSpPr/>
          <p:nvPr/>
        </p:nvSpPr>
        <p:spPr>
          <a:xfrm>
            <a:off x="4037013" y="5638800"/>
            <a:ext cx="687387"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325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647700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209800"/>
            <a:ext cx="2381250" cy="460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191000"/>
            <a:ext cx="37623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499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副标题 5"/>
          <p:cNvSpPr>
            <a:spLocks noGrp="1"/>
          </p:cNvSpPr>
          <p:nvPr>
            <p:ph type="subTitle" idx="1"/>
          </p:nvPr>
        </p:nvSpPr>
        <p:spPr/>
        <p:txBody>
          <a:bodyPr/>
          <a:lstStyle/>
          <a:p>
            <a:endParaRPr lang="zh-CN" altLang="en-US"/>
          </a:p>
        </p:txBody>
      </p:sp>
      <p:sp>
        <p:nvSpPr>
          <p:cNvPr id="73731" name="标题 4"/>
          <p:cNvSpPr>
            <a:spLocks noGrp="1"/>
          </p:cNvSpPr>
          <p:nvPr>
            <p:ph type="ctrTitle"/>
          </p:nvPr>
        </p:nvSpPr>
        <p:spPr/>
        <p:txBody>
          <a:bodyPr/>
          <a:lstStyle/>
          <a:p>
            <a:r>
              <a:rPr lang="zh-CN" altLang="en-US"/>
              <a:t>实现</a:t>
            </a:r>
            <a:r>
              <a:rPr lang="en-US" altLang="zh-CN"/>
              <a:t>L</a:t>
            </a:r>
            <a:r>
              <a:rPr lang="zh-CN" altLang="en-US"/>
              <a:t>属性的</a:t>
            </a:r>
            <a:r>
              <a:rPr lang="en-US" altLang="zh-CN"/>
              <a:t>SDD</a:t>
            </a:r>
            <a:endParaRPr lang="zh-CN" altLang="en-US"/>
          </a:p>
        </p:txBody>
      </p:sp>
      <p:sp>
        <p:nvSpPr>
          <p:cNvPr id="73732" name="灯片编号占位符 3"/>
          <p:cNvSpPr>
            <a:spLocks noGrp="1"/>
          </p:cNvSpPr>
          <p:nvPr>
            <p:ph type="sldNum" sz="quarter" idx="12"/>
          </p:nvPr>
        </p:nvSpPr>
        <p:spPr>
          <a:noFill/>
        </p:spPr>
        <p:txBody>
          <a:bodyPr/>
          <a:lstStyle/>
          <a:p>
            <a:fld id="{22808902-7BD4-4CF8-895F-FCA29CCCBDE8}" type="slidenum">
              <a:rPr lang="zh-CN" altLang="en-US" smtClean="0">
                <a:ea typeface="宋体" charset="-122"/>
              </a:rPr>
              <a:pPr/>
              <a:t>54</a:t>
            </a:fld>
            <a:endParaRPr lang="en-US" altLang="zh-CN">
              <a:ea typeface="宋体"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a:t>实现</a:t>
            </a:r>
            <a:r>
              <a:rPr lang="en-US" altLang="zh-CN"/>
              <a:t>L</a:t>
            </a:r>
            <a:r>
              <a:rPr lang="zh-CN" altLang="en-US"/>
              <a:t>属性的</a:t>
            </a:r>
            <a:r>
              <a:rPr lang="en-US" altLang="zh-CN"/>
              <a:t>SDD</a:t>
            </a:r>
            <a:endParaRPr lang="zh-CN" altLang="en-US"/>
          </a:p>
        </p:txBody>
      </p:sp>
      <p:sp>
        <p:nvSpPr>
          <p:cNvPr id="70659" name="内容占位符 2"/>
          <p:cNvSpPr>
            <a:spLocks noGrp="1"/>
          </p:cNvSpPr>
          <p:nvPr>
            <p:ph idx="1"/>
          </p:nvPr>
        </p:nvSpPr>
        <p:spPr>
          <a:xfrm>
            <a:off x="457200" y="1371600"/>
            <a:ext cx="8229600" cy="5257800"/>
          </a:xfrm>
        </p:spPr>
        <p:txBody>
          <a:bodyPr/>
          <a:lstStyle/>
          <a:p>
            <a:pPr>
              <a:defRPr/>
            </a:pPr>
            <a:r>
              <a:rPr lang="zh-CN" altLang="en-US" sz="2800" dirty="0"/>
              <a:t>遍历语法分析树（多趟）</a:t>
            </a:r>
            <a:endParaRPr lang="en-US" altLang="zh-CN" sz="2800" dirty="0"/>
          </a:p>
          <a:p>
            <a:pPr marL="457200" lvl="1" indent="0">
              <a:buNone/>
              <a:defRPr/>
            </a:pPr>
            <a:r>
              <a:rPr lang="zh-CN" altLang="en-US" sz="2400" dirty="0"/>
              <a:t>构造语法分析树，加入动作，按前序顺序执行这些动作</a:t>
            </a:r>
            <a:endParaRPr lang="en-US" altLang="zh-CN" sz="2400" dirty="0"/>
          </a:p>
          <a:p>
            <a:pPr marL="1314450" lvl="2" indent="-457200">
              <a:defRPr/>
            </a:pPr>
            <a:r>
              <a:rPr lang="zh-CN" altLang="en-US" sz="2400" dirty="0"/>
              <a:t>可以处理任何</a:t>
            </a:r>
            <a:r>
              <a:rPr lang="en-US" altLang="zh-CN" sz="2400" dirty="0"/>
              <a:t>L</a:t>
            </a:r>
            <a:r>
              <a:rPr lang="zh-CN" altLang="en-US" sz="2400" dirty="0"/>
              <a:t>属性的</a:t>
            </a:r>
            <a:r>
              <a:rPr lang="en-US" altLang="zh-CN" sz="2400" dirty="0"/>
              <a:t>SDD</a:t>
            </a:r>
          </a:p>
          <a:p>
            <a:pPr>
              <a:defRPr/>
            </a:pPr>
            <a:r>
              <a:rPr lang="zh-CN" altLang="en-US" sz="2800" dirty="0"/>
              <a:t>在语法分析过程中进行翻译（单趟）</a:t>
            </a:r>
            <a:endParaRPr lang="en-US" altLang="zh-CN" sz="2800" dirty="0"/>
          </a:p>
          <a:p>
            <a:pPr marL="914400" lvl="1" indent="-457200">
              <a:buFont typeface="+mj-lt"/>
              <a:buAutoNum type="arabicPeriod"/>
              <a:defRPr/>
            </a:pPr>
            <a:r>
              <a:rPr lang="zh-CN" altLang="en-US" sz="2400" dirty="0">
                <a:solidFill>
                  <a:schemeClr val="accent5">
                    <a:lumMod val="40000"/>
                    <a:lumOff val="60000"/>
                  </a:schemeClr>
                </a:solidFill>
              </a:rPr>
              <a:t>使用递归下降语法分析器，为每个非终结符</a:t>
            </a:r>
            <a:r>
              <a:rPr lang="en-US" altLang="zh-CN" sz="2400" dirty="0">
                <a:solidFill>
                  <a:schemeClr val="accent5">
                    <a:lumMod val="40000"/>
                    <a:lumOff val="60000"/>
                  </a:schemeClr>
                </a:solidFill>
              </a:rPr>
              <a:t>A</a:t>
            </a:r>
            <a:r>
              <a:rPr lang="zh-CN" altLang="en-US" sz="2400" dirty="0">
                <a:solidFill>
                  <a:schemeClr val="accent5">
                    <a:lumMod val="40000"/>
                    <a:lumOff val="60000"/>
                  </a:schemeClr>
                </a:solidFill>
              </a:rPr>
              <a:t>建立一个函数，以参数的方式接收</a:t>
            </a:r>
            <a:r>
              <a:rPr lang="en-US" altLang="zh-CN" sz="2400" dirty="0">
                <a:solidFill>
                  <a:schemeClr val="accent5">
                    <a:lumMod val="40000"/>
                    <a:lumOff val="60000"/>
                  </a:schemeClr>
                </a:solidFill>
              </a:rPr>
              <a:t>A</a:t>
            </a:r>
            <a:r>
              <a:rPr lang="zh-CN" altLang="en-US" sz="2400" dirty="0">
                <a:solidFill>
                  <a:schemeClr val="accent5">
                    <a:lumMod val="40000"/>
                    <a:lumOff val="60000"/>
                  </a:schemeClr>
                </a:solidFill>
              </a:rPr>
              <a:t>的继承属性并返回</a:t>
            </a:r>
            <a:r>
              <a:rPr lang="en-US" altLang="zh-CN" sz="2400" dirty="0">
                <a:solidFill>
                  <a:schemeClr val="accent5">
                    <a:lumMod val="40000"/>
                    <a:lumOff val="60000"/>
                  </a:schemeClr>
                </a:solidFill>
              </a:rPr>
              <a:t>A</a:t>
            </a:r>
            <a:r>
              <a:rPr lang="zh-CN" altLang="en-US" sz="2400" dirty="0">
                <a:solidFill>
                  <a:schemeClr val="accent5">
                    <a:lumMod val="40000"/>
                    <a:lumOff val="60000"/>
                  </a:schemeClr>
                </a:solidFill>
              </a:rPr>
              <a:t>的综合属性</a:t>
            </a:r>
            <a:endParaRPr lang="en-US" altLang="zh-CN" sz="2400" dirty="0">
              <a:solidFill>
                <a:schemeClr val="accent5">
                  <a:lumMod val="40000"/>
                  <a:lumOff val="60000"/>
                </a:schemeClr>
              </a:solidFill>
            </a:endParaRPr>
          </a:p>
          <a:p>
            <a:pPr marL="914400" lvl="1" indent="-457200">
              <a:buFont typeface="华文行楷" pitchFamily="2" charset="-122"/>
              <a:buAutoNum type="arabicPeriod"/>
              <a:defRPr/>
            </a:pPr>
            <a:r>
              <a:rPr lang="zh-CN" altLang="en-US" sz="2400" dirty="0">
                <a:solidFill>
                  <a:schemeClr val="accent5">
                    <a:lumMod val="40000"/>
                    <a:lumOff val="60000"/>
                  </a:schemeClr>
                </a:solidFill>
              </a:rPr>
              <a:t>使用递归下降语法分析器，边扫描边生成代码</a:t>
            </a:r>
            <a:endParaRPr lang="en-US" altLang="zh-CN" sz="2400" dirty="0">
              <a:solidFill>
                <a:schemeClr val="accent5">
                  <a:lumMod val="40000"/>
                  <a:lumOff val="60000"/>
                </a:schemeClr>
              </a:solidFill>
            </a:endParaRPr>
          </a:p>
          <a:p>
            <a:pPr marL="914400" lvl="1" indent="-457200">
              <a:buFont typeface="华文行楷" pitchFamily="2" charset="-122"/>
              <a:buAutoNum type="arabicPeriod"/>
              <a:defRPr/>
            </a:pPr>
            <a:r>
              <a:rPr lang="zh-CN" altLang="en-US" sz="2400" dirty="0"/>
              <a:t>与</a:t>
            </a:r>
            <a:r>
              <a:rPr lang="en-US" altLang="zh-CN" sz="2400" dirty="0"/>
              <a:t>LL</a:t>
            </a:r>
            <a:r>
              <a:rPr lang="zh-CN" altLang="en-US" sz="2400" dirty="0"/>
              <a:t>语法分析器结合，实现</a:t>
            </a:r>
            <a:r>
              <a:rPr lang="en-US" altLang="zh-CN" sz="2400" dirty="0"/>
              <a:t>SDT</a:t>
            </a:r>
          </a:p>
          <a:p>
            <a:pPr marL="914400" lvl="1" indent="-457200">
              <a:buFont typeface="华文行楷" pitchFamily="2" charset="-122"/>
              <a:buAutoNum type="arabicPeriod"/>
              <a:defRPr/>
            </a:pPr>
            <a:r>
              <a:rPr lang="zh-CN" altLang="en-US" sz="2400" dirty="0">
                <a:solidFill>
                  <a:schemeClr val="accent5">
                    <a:lumMod val="40000"/>
                    <a:lumOff val="60000"/>
                  </a:schemeClr>
                </a:solidFill>
              </a:rPr>
              <a:t>与</a:t>
            </a:r>
            <a:r>
              <a:rPr lang="en-US" altLang="zh-CN" sz="2400" dirty="0">
                <a:solidFill>
                  <a:schemeClr val="accent5">
                    <a:lumMod val="40000"/>
                    <a:lumOff val="60000"/>
                  </a:schemeClr>
                </a:solidFill>
              </a:rPr>
              <a:t>LR</a:t>
            </a:r>
            <a:r>
              <a:rPr lang="zh-CN" altLang="en-US" sz="2400" dirty="0">
                <a:solidFill>
                  <a:schemeClr val="accent5">
                    <a:lumMod val="40000"/>
                    <a:lumOff val="60000"/>
                  </a:schemeClr>
                </a:solidFill>
              </a:rPr>
              <a:t>分析器结合，实现</a:t>
            </a:r>
            <a:r>
              <a:rPr lang="en-US" altLang="zh-CN" sz="2400" dirty="0">
                <a:solidFill>
                  <a:schemeClr val="accent5">
                    <a:lumMod val="40000"/>
                    <a:lumOff val="60000"/>
                  </a:schemeClr>
                </a:solidFill>
              </a:rPr>
              <a:t>SDT</a:t>
            </a:r>
            <a:endParaRPr lang="zh-CN" altLang="en-US" sz="2400" dirty="0">
              <a:solidFill>
                <a:schemeClr val="accent5">
                  <a:lumMod val="40000"/>
                  <a:lumOff val="60000"/>
                </a:schemeClr>
              </a:solidFill>
            </a:endParaRPr>
          </a:p>
        </p:txBody>
      </p:sp>
      <p:sp>
        <p:nvSpPr>
          <p:cNvPr id="4" name="灯片编号占位符 3"/>
          <p:cNvSpPr>
            <a:spLocks noGrp="1"/>
          </p:cNvSpPr>
          <p:nvPr>
            <p:ph type="sldNum" sz="quarter" idx="10"/>
          </p:nvPr>
        </p:nvSpPr>
        <p:spPr/>
        <p:txBody>
          <a:bodyPr/>
          <a:lstStyle/>
          <a:p>
            <a:pPr>
              <a:defRPr/>
            </a:pPr>
            <a:fld id="{DC0E2771-FE2C-44D3-A889-49EC09D8617B}" type="slidenum">
              <a:rPr lang="zh-CN" altLang="en-US" smtClean="0"/>
              <a:pPr>
                <a:defRPr/>
              </a:pPr>
              <a:t>55</a:t>
            </a:fld>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预测分析器模型</a:t>
            </a:r>
          </a:p>
        </p:txBody>
      </p:sp>
      <p:sp>
        <p:nvSpPr>
          <p:cNvPr id="4" name="灯片编号占位符 3"/>
          <p:cNvSpPr>
            <a:spLocks noGrp="1"/>
          </p:cNvSpPr>
          <p:nvPr>
            <p:ph type="sldNum" sz="quarter" idx="10"/>
          </p:nvPr>
        </p:nvSpPr>
        <p:spPr/>
        <p:txBody>
          <a:bodyPr/>
          <a:lstStyle/>
          <a:p>
            <a:pPr>
              <a:defRPr/>
            </a:pPr>
            <a:fld id="{4F59812E-BAC6-44E0-817C-B24A0BB6D999}" type="slidenum">
              <a:rPr lang="zh-CN" altLang="en-US" smtClean="0"/>
              <a:pPr>
                <a:defRPr/>
              </a:pPr>
              <a:t>56</a:t>
            </a:fld>
            <a:endParaRPr lang="en-US" altLang="zh-CN"/>
          </a:p>
        </p:txBody>
      </p:sp>
      <p:pic>
        <p:nvPicPr>
          <p:cNvPr id="5" name="Picture 2"/>
          <p:cNvPicPr>
            <a:picLocks noGrp="1" noChangeAspect="1" noChangeArrowheads="1"/>
          </p:cNvPicPr>
          <p:nvPr>
            <p:ph idx="1"/>
          </p:nvPr>
        </p:nvPicPr>
        <p:blipFill>
          <a:blip r:embed="rId2"/>
          <a:srcRect/>
          <a:stretch>
            <a:fillRect/>
          </a:stretch>
        </p:blipFill>
        <p:spPr bwMode="auto">
          <a:xfrm>
            <a:off x="838200" y="1722375"/>
            <a:ext cx="7106848" cy="4208525"/>
          </a:xfrm>
          <a:prstGeom prst="rect">
            <a:avLst/>
          </a:prstGeom>
          <a:noFill/>
          <a:ln w="9525">
            <a:noFill/>
            <a:miter lim="800000"/>
            <a:headEnd/>
            <a:tailEnd/>
          </a:ln>
        </p:spPr>
      </p:pic>
    </p:spTree>
    <p:extLst>
      <p:ext uri="{BB962C8B-B14F-4D97-AF65-F5344CB8AC3E}">
        <p14:creationId xmlns:p14="http://schemas.microsoft.com/office/powerpoint/2010/main" val="1232555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a:t>
            </a:r>
            <a:r>
              <a:rPr lang="en-US" altLang="zh-CN" dirty="0"/>
              <a:t>LL</a:t>
            </a:r>
            <a:r>
              <a:rPr lang="zh-CN" altLang="en-US" dirty="0"/>
              <a:t>语法分析的例子</a:t>
            </a:r>
          </a:p>
        </p:txBody>
      </p:sp>
      <p:sp>
        <p:nvSpPr>
          <p:cNvPr id="4" name="灯片编号占位符 3"/>
          <p:cNvSpPr>
            <a:spLocks noGrp="1"/>
          </p:cNvSpPr>
          <p:nvPr>
            <p:ph type="sldNum" sz="quarter" idx="10"/>
          </p:nvPr>
        </p:nvSpPr>
        <p:spPr/>
        <p:txBody>
          <a:bodyPr/>
          <a:lstStyle/>
          <a:p>
            <a:pPr>
              <a:defRPr/>
            </a:pPr>
            <a:fld id="{4F59812E-BAC6-44E0-817C-B24A0BB6D999}" type="slidenum">
              <a:rPr lang="zh-CN" altLang="en-US" smtClean="0"/>
              <a:pPr>
                <a:defRPr/>
              </a:pPr>
              <a:t>57</a:t>
            </a:fld>
            <a:endParaRPr lang="en-US" altLang="zh-CN"/>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210502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301217"/>
            <a:ext cx="572452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275073"/>
            <a:ext cx="18669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133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t>
            </a:r>
            <a:r>
              <a:rPr lang="zh-CN" altLang="en-US" dirty="0"/>
              <a:t>属性的</a:t>
            </a:r>
            <a:r>
              <a:rPr lang="en-US" altLang="zh-CN" dirty="0"/>
              <a:t>SDD</a:t>
            </a:r>
            <a:r>
              <a:rPr lang="zh-CN" altLang="en-US" dirty="0"/>
              <a:t>翻译成</a:t>
            </a:r>
            <a:r>
              <a:rPr lang="en-US" altLang="zh-CN" dirty="0"/>
              <a:t>SDT</a:t>
            </a:r>
            <a:r>
              <a:rPr lang="zh-CN" altLang="en-US" dirty="0"/>
              <a:t>的规则</a:t>
            </a:r>
          </a:p>
        </p:txBody>
      </p:sp>
      <p:sp>
        <p:nvSpPr>
          <p:cNvPr id="3" name="内容占位符 2"/>
          <p:cNvSpPr>
            <a:spLocks noGrp="1"/>
          </p:cNvSpPr>
          <p:nvPr>
            <p:ph idx="1"/>
          </p:nvPr>
        </p:nvSpPr>
        <p:spPr/>
        <p:txBody>
          <a:bodyPr/>
          <a:lstStyle/>
          <a:p>
            <a:r>
              <a:rPr lang="en-US" altLang="zh-CN" dirty="0"/>
              <a:t>1.</a:t>
            </a:r>
            <a:r>
              <a:rPr lang="zh-CN" altLang="en-US" dirty="0"/>
              <a:t>将计算某个非终结符号</a:t>
            </a:r>
            <a:r>
              <a:rPr lang="en-US" altLang="zh-CN" dirty="0"/>
              <a:t>A</a:t>
            </a:r>
            <a:r>
              <a:rPr lang="zh-CN" altLang="en-US" dirty="0"/>
              <a:t>的继承属性的动作插入到产生式右部中紧靠在</a:t>
            </a:r>
            <a:r>
              <a:rPr lang="en-US" altLang="zh-CN" dirty="0"/>
              <a:t>A</a:t>
            </a:r>
            <a:r>
              <a:rPr lang="zh-CN" altLang="en-US" dirty="0"/>
              <a:t>的本次出现之前的位置上；</a:t>
            </a:r>
          </a:p>
          <a:p>
            <a:r>
              <a:rPr lang="en-US" altLang="zh-CN" dirty="0"/>
              <a:t>2.</a:t>
            </a:r>
            <a:r>
              <a:rPr lang="zh-CN" altLang="en-US" dirty="0"/>
              <a:t>将计算一个产生式左部符号的综合属性的动作放在这个产生式右部的最右端</a:t>
            </a:r>
          </a:p>
          <a:p>
            <a:endParaRPr lang="zh-CN" altLang="en-US" dirty="0"/>
          </a:p>
        </p:txBody>
      </p:sp>
      <p:sp>
        <p:nvSpPr>
          <p:cNvPr id="4" name="灯片编号占位符 3"/>
          <p:cNvSpPr>
            <a:spLocks noGrp="1"/>
          </p:cNvSpPr>
          <p:nvPr>
            <p:ph type="sldNum" sz="quarter" idx="10"/>
          </p:nvPr>
        </p:nvSpPr>
        <p:spPr/>
        <p:txBody>
          <a:bodyPr/>
          <a:lstStyle/>
          <a:p>
            <a:pPr>
              <a:defRPr/>
            </a:pPr>
            <a:fld id="{4F59812E-BAC6-44E0-817C-B24A0BB6D999}" type="slidenum">
              <a:rPr lang="zh-CN" altLang="en-US" smtClean="0"/>
              <a:pPr>
                <a:defRPr/>
              </a:pPr>
              <a:t>58</a:t>
            </a:fld>
            <a:endParaRPr lang="en-US" altLang="zh-CN"/>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00400"/>
            <a:ext cx="54991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52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en-US" altLang="zh-CN"/>
              <a:t>L</a:t>
            </a:r>
            <a:r>
              <a:rPr lang="zh-CN" altLang="en-US"/>
              <a:t>属性的</a:t>
            </a:r>
            <a:r>
              <a:rPr lang="en-US" altLang="zh-CN"/>
              <a:t>SDD</a:t>
            </a:r>
            <a:r>
              <a:rPr lang="zh-CN" altLang="en-US"/>
              <a:t>和</a:t>
            </a:r>
            <a:r>
              <a:rPr lang="en-US" altLang="zh-CN"/>
              <a:t>LL</a:t>
            </a:r>
            <a:r>
              <a:rPr lang="zh-CN" altLang="en-US"/>
              <a:t>语法分析</a:t>
            </a:r>
          </a:p>
        </p:txBody>
      </p:sp>
      <p:sp>
        <p:nvSpPr>
          <p:cNvPr id="3" name="内容占位符 2"/>
          <p:cNvSpPr>
            <a:spLocks noGrp="1"/>
          </p:cNvSpPr>
          <p:nvPr>
            <p:ph idx="1"/>
          </p:nvPr>
        </p:nvSpPr>
        <p:spPr>
          <a:xfrm>
            <a:off x="457200" y="1219200"/>
            <a:ext cx="8229600" cy="5181600"/>
          </a:xfrm>
        </p:spPr>
        <p:txBody>
          <a:bodyPr/>
          <a:lstStyle/>
          <a:p>
            <a:pPr>
              <a:defRPr/>
            </a:pPr>
            <a:r>
              <a:rPr lang="zh-CN" altLang="en-US" dirty="0"/>
              <a:t>关于</a:t>
            </a:r>
            <a:r>
              <a:rPr lang="en-US" altLang="zh-CN" dirty="0" err="1"/>
              <a:t>SDD</a:t>
            </a:r>
            <a:r>
              <a:rPr lang="zh-CN" altLang="en-US" dirty="0"/>
              <a:t>的假设</a:t>
            </a:r>
            <a:endParaRPr lang="en-US" altLang="zh-CN" dirty="0"/>
          </a:p>
          <a:p>
            <a:pPr lvl="1">
              <a:defRPr/>
            </a:pPr>
            <a:r>
              <a:rPr lang="en-US" altLang="zh-CN" dirty="0" err="1"/>
              <a:t>SDD</a:t>
            </a:r>
            <a:r>
              <a:rPr lang="zh-CN" altLang="en-US" dirty="0"/>
              <a:t>的基础文法是</a:t>
            </a:r>
            <a:r>
              <a:rPr lang="en-US" altLang="zh-CN" dirty="0"/>
              <a:t>LL(1)</a:t>
            </a:r>
            <a:r>
              <a:rPr lang="zh-CN" altLang="en-US" dirty="0"/>
              <a:t>文法，已经转换得到了</a:t>
            </a:r>
            <a:r>
              <a:rPr lang="en-US" altLang="zh-CN" dirty="0" err="1"/>
              <a:t>SDT</a:t>
            </a:r>
            <a:r>
              <a:rPr lang="zh-CN" altLang="en-US" dirty="0"/>
              <a:t>，语义动作嵌入到了各产生式中</a:t>
            </a:r>
            <a:endParaRPr lang="en-US" altLang="zh-CN" dirty="0"/>
          </a:p>
          <a:p>
            <a:pPr lvl="1">
              <a:defRPr/>
            </a:pPr>
            <a:r>
              <a:rPr lang="zh-CN" altLang="en-US" dirty="0"/>
              <a:t>要在</a:t>
            </a:r>
            <a:r>
              <a:rPr lang="en-US" altLang="zh-CN" dirty="0"/>
              <a:t>LL</a:t>
            </a:r>
            <a:r>
              <a:rPr lang="zh-CN" altLang="en-US" dirty="0"/>
              <a:t>语法分析过程中完成翻译</a:t>
            </a:r>
            <a:endParaRPr lang="en-US" altLang="zh-CN" dirty="0"/>
          </a:p>
          <a:p>
            <a:pPr>
              <a:defRPr/>
            </a:pPr>
            <a:r>
              <a:rPr lang="en-US" altLang="zh-CN" dirty="0"/>
              <a:t>LL</a:t>
            </a:r>
            <a:r>
              <a:rPr lang="zh-CN" altLang="en-US" dirty="0"/>
              <a:t>语法分析器的扩展</a:t>
            </a:r>
            <a:endParaRPr lang="en-US" altLang="zh-CN" dirty="0"/>
          </a:p>
          <a:p>
            <a:pPr lvl="1">
              <a:defRPr/>
            </a:pPr>
            <a:r>
              <a:rPr lang="zh-CN" altLang="en-US" dirty="0"/>
              <a:t>扩展语法分析栈，以存放语义动作和属性求值所需的某些数据项；</a:t>
            </a:r>
            <a:endParaRPr lang="en-US" altLang="zh-CN" dirty="0"/>
          </a:p>
          <a:p>
            <a:pPr lvl="1">
              <a:defRPr/>
            </a:pPr>
            <a:r>
              <a:rPr lang="zh-CN" altLang="en-US" dirty="0"/>
              <a:t>语法分析栈中保存</a:t>
            </a:r>
            <a:endParaRPr lang="en-US" altLang="zh-CN" dirty="0"/>
          </a:p>
          <a:p>
            <a:pPr marL="1314450" lvl="2" indent="-457200">
              <a:buFont typeface="+mj-ea"/>
              <a:buAutoNum type="circleNumDbPlain"/>
              <a:defRPr/>
            </a:pPr>
            <a:r>
              <a:rPr lang="zh-CN" altLang="en-US" dirty="0"/>
              <a:t>符号记录：终结符和非终结符（还包含非终结符号的继承属性以及终结符号的综合属性）</a:t>
            </a:r>
            <a:endParaRPr lang="en-US" altLang="zh-CN" dirty="0"/>
          </a:p>
          <a:p>
            <a:pPr marL="1314450" lvl="2" indent="-457200">
              <a:buFont typeface="+mj-ea"/>
              <a:buAutoNum type="circleNumDbPlain"/>
              <a:defRPr/>
            </a:pPr>
            <a:r>
              <a:rPr lang="zh-CN" altLang="en-US" dirty="0"/>
              <a:t>动作记录：表示即将被执行的语义动作</a:t>
            </a:r>
            <a:endParaRPr lang="en-US" altLang="zh-CN" dirty="0"/>
          </a:p>
          <a:p>
            <a:pPr marL="1314450" lvl="2" indent="-457200">
              <a:buFont typeface="+mj-ea"/>
              <a:buAutoNum type="circleNumDbPlain"/>
              <a:defRPr/>
            </a:pPr>
            <a:r>
              <a:rPr lang="zh-CN" altLang="en-US" dirty="0"/>
              <a:t>综合记录：保存非终结符号的综合属性值</a:t>
            </a:r>
          </a:p>
        </p:txBody>
      </p:sp>
      <p:sp>
        <p:nvSpPr>
          <p:cNvPr id="4" name="灯片编号占位符 3"/>
          <p:cNvSpPr>
            <a:spLocks noGrp="1"/>
          </p:cNvSpPr>
          <p:nvPr>
            <p:ph type="sldNum" sz="quarter" idx="10"/>
          </p:nvPr>
        </p:nvSpPr>
        <p:spPr/>
        <p:txBody>
          <a:bodyPr/>
          <a:lstStyle/>
          <a:p>
            <a:pPr>
              <a:defRPr/>
            </a:pPr>
            <a:fld id="{592AAC59-08DF-4968-822E-98E7FCA90B30}" type="slidenum">
              <a:rPr lang="zh-CN" altLang="en-US" smtClean="0"/>
              <a:pPr>
                <a:defRPr/>
              </a:pPr>
              <a:t>59</a:t>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副标题 5"/>
          <p:cNvSpPr>
            <a:spLocks noGrp="1"/>
          </p:cNvSpPr>
          <p:nvPr>
            <p:ph type="subTitle" idx="1"/>
          </p:nvPr>
        </p:nvSpPr>
        <p:spPr/>
        <p:txBody>
          <a:bodyPr/>
          <a:lstStyle/>
          <a:p>
            <a:endParaRPr lang="zh-CN" altLang="en-US"/>
          </a:p>
        </p:txBody>
      </p:sp>
      <p:sp>
        <p:nvSpPr>
          <p:cNvPr id="9219" name="标题 4"/>
          <p:cNvSpPr>
            <a:spLocks noGrp="1"/>
          </p:cNvSpPr>
          <p:nvPr>
            <p:ph type="ctrTitle"/>
          </p:nvPr>
        </p:nvSpPr>
        <p:spPr/>
        <p:txBody>
          <a:bodyPr/>
          <a:lstStyle/>
          <a:p>
            <a:r>
              <a:rPr lang="zh-CN" altLang="en-US"/>
              <a:t>语法制导定义</a:t>
            </a:r>
          </a:p>
        </p:txBody>
      </p:sp>
      <p:sp>
        <p:nvSpPr>
          <p:cNvPr id="9220" name="灯片编号占位符 3"/>
          <p:cNvSpPr>
            <a:spLocks noGrp="1"/>
          </p:cNvSpPr>
          <p:nvPr>
            <p:ph type="sldNum" sz="quarter" idx="12"/>
          </p:nvPr>
        </p:nvSpPr>
        <p:spPr>
          <a:noFill/>
        </p:spPr>
        <p:txBody>
          <a:bodyPr/>
          <a:lstStyle/>
          <a:p>
            <a:fld id="{FC8074BF-634F-4DD4-933C-1AA9A71CB658}" type="slidenum">
              <a:rPr lang="zh-CN" altLang="en-US" smtClean="0">
                <a:ea typeface="宋体" charset="-122"/>
              </a:rPr>
              <a:pPr/>
              <a:t>6</a:t>
            </a:fld>
            <a:endParaRPr lang="en-US" altLang="zh-CN">
              <a:ea typeface="宋体"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en-US" altLang="zh-CN"/>
              <a:t>L</a:t>
            </a:r>
            <a:r>
              <a:rPr lang="zh-CN" altLang="en-US"/>
              <a:t>属性的</a:t>
            </a:r>
            <a:r>
              <a:rPr lang="en-US" altLang="zh-CN"/>
              <a:t>SDD</a:t>
            </a:r>
            <a:r>
              <a:rPr lang="zh-CN" altLang="en-US"/>
              <a:t>和</a:t>
            </a:r>
            <a:r>
              <a:rPr lang="en-US" altLang="zh-CN"/>
              <a:t>LL</a:t>
            </a:r>
            <a:r>
              <a:rPr lang="zh-CN" altLang="en-US"/>
              <a:t>语法分析</a:t>
            </a:r>
          </a:p>
        </p:txBody>
      </p:sp>
      <p:sp>
        <p:nvSpPr>
          <p:cNvPr id="75779" name="内容占位符 2"/>
          <p:cNvSpPr>
            <a:spLocks noGrp="1"/>
          </p:cNvSpPr>
          <p:nvPr>
            <p:ph idx="1"/>
          </p:nvPr>
        </p:nvSpPr>
        <p:spPr/>
        <p:txBody>
          <a:bodyPr/>
          <a:lstStyle/>
          <a:p>
            <a:pPr>
              <a:defRPr/>
            </a:pPr>
            <a:r>
              <a:rPr lang="zh-CN" altLang="en-US" dirty="0"/>
              <a:t>分析栈中的属性管理</a:t>
            </a:r>
            <a:endParaRPr lang="en-US" altLang="zh-CN" dirty="0"/>
          </a:p>
          <a:p>
            <a:pPr lvl="1">
              <a:defRPr/>
            </a:pPr>
            <a:r>
              <a:rPr lang="zh-CN" altLang="en-US" dirty="0"/>
              <a:t>非终结符</a:t>
            </a:r>
            <a:r>
              <a:rPr lang="en-US" altLang="zh-CN" dirty="0"/>
              <a:t>A</a:t>
            </a:r>
            <a:r>
              <a:rPr lang="zh-CN" altLang="en-US" dirty="0"/>
              <a:t>的继承属性放在表示这个非终结符号的符号记录中</a:t>
            </a:r>
            <a:endParaRPr lang="en-US" altLang="zh-CN" dirty="0"/>
          </a:p>
          <a:p>
            <a:pPr lvl="1">
              <a:defRPr/>
            </a:pPr>
            <a:r>
              <a:rPr lang="zh-CN" altLang="en-US" dirty="0"/>
              <a:t>所有属性复制都发生在对某个非终结符的一次展开时</a:t>
            </a:r>
          </a:p>
          <a:p>
            <a:pPr lvl="1">
              <a:defRPr/>
            </a:pPr>
            <a:r>
              <a:rPr lang="zh-CN" altLang="en-US" dirty="0"/>
              <a:t>非终结符</a:t>
            </a:r>
            <a:r>
              <a:rPr lang="en-US" altLang="zh-CN" dirty="0"/>
              <a:t>A</a:t>
            </a:r>
            <a:r>
              <a:rPr lang="zh-CN" altLang="en-US" dirty="0"/>
              <a:t>的综合属性放在一个单独的综合记录中，在栈中紧靠在</a:t>
            </a:r>
            <a:r>
              <a:rPr lang="en-US" altLang="zh-CN" dirty="0"/>
              <a:t>A</a:t>
            </a:r>
            <a:r>
              <a:rPr lang="zh-CN" altLang="en-US" dirty="0"/>
              <a:t>的记录之下</a:t>
            </a:r>
            <a:endParaRPr lang="en-US" altLang="zh-CN" dirty="0"/>
          </a:p>
        </p:txBody>
      </p:sp>
      <p:sp>
        <p:nvSpPr>
          <p:cNvPr id="4" name="灯片编号占位符 3"/>
          <p:cNvSpPr>
            <a:spLocks noGrp="1"/>
          </p:cNvSpPr>
          <p:nvPr>
            <p:ph type="sldNum" sz="quarter" idx="10"/>
          </p:nvPr>
        </p:nvSpPr>
        <p:spPr/>
        <p:txBody>
          <a:bodyPr/>
          <a:lstStyle/>
          <a:p>
            <a:pPr>
              <a:defRPr/>
            </a:pPr>
            <a:fld id="{BEF9DFA3-A0F1-4272-9B88-47822BF89BA8}" type="slidenum">
              <a:rPr lang="zh-CN" altLang="en-US" smtClean="0"/>
              <a:pPr>
                <a:defRPr/>
              </a:pPr>
              <a:t>60</a:t>
            </a:fld>
            <a:endParaRPr lang="en-US" altLang="zh-C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241103"/>
            <a:ext cx="6362118" cy="2616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4"/>
          <p:cNvSpPr>
            <a:spLocks noGrp="1"/>
          </p:cNvSpPr>
          <p:nvPr>
            <p:ph type="title"/>
          </p:nvPr>
        </p:nvSpPr>
        <p:spPr/>
        <p:txBody>
          <a:bodyPr/>
          <a:lstStyle/>
          <a:p>
            <a:r>
              <a:rPr lang="zh-CN" altLang="en-US" dirty="0"/>
              <a:t>例</a:t>
            </a:r>
            <a:r>
              <a:rPr lang="en-US" altLang="zh-CN" dirty="0"/>
              <a:t>……L</a:t>
            </a:r>
            <a:r>
              <a:rPr lang="zh-CN" altLang="en-US" dirty="0"/>
              <a:t>属性的</a:t>
            </a:r>
            <a:r>
              <a:rPr lang="en-US" altLang="zh-CN" dirty="0" err="1"/>
              <a:t>SDD</a:t>
            </a:r>
            <a:r>
              <a:rPr lang="zh-CN" altLang="en-US" dirty="0"/>
              <a:t>的</a:t>
            </a:r>
            <a:r>
              <a:rPr lang="en-US" altLang="zh-CN" dirty="0"/>
              <a:t>LL</a:t>
            </a:r>
            <a:r>
              <a:rPr lang="zh-CN" altLang="en-US" dirty="0"/>
              <a:t>语法分析</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61</a:t>
            </a:fld>
            <a:endParaRPr lang="en-US" altLang="zh-C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33563"/>
            <a:ext cx="807720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2474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62</a:t>
            </a:fld>
            <a:endParaRPr lang="en-US" altLang="zh-CN"/>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2152650"/>
            <a:ext cx="9010650"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4"/>
          <p:cNvSpPr>
            <a:spLocks noGrp="1"/>
          </p:cNvSpPr>
          <p:nvPr>
            <p:ph type="title"/>
          </p:nvPr>
        </p:nvSpPr>
        <p:spPr>
          <a:xfrm>
            <a:off x="66675" y="381000"/>
            <a:ext cx="7391400" cy="563563"/>
          </a:xfrm>
        </p:spPr>
        <p:txBody>
          <a:bodyPr/>
          <a:lstStyle/>
          <a:p>
            <a:pPr algn="l"/>
            <a:r>
              <a:rPr lang="en-US" altLang="zh-CN" dirty="0"/>
              <a:t>1.</a:t>
            </a:r>
            <a:endParaRPr lang="zh-CN" altLang="en-US" dirty="0"/>
          </a:p>
        </p:txBody>
      </p:sp>
    </p:spTree>
    <p:extLst>
      <p:ext uri="{BB962C8B-B14F-4D97-AF65-F5344CB8AC3E}">
        <p14:creationId xmlns:p14="http://schemas.microsoft.com/office/powerpoint/2010/main" val="2551400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63</a:t>
            </a:fld>
            <a:endParaRPr lang="en-US" altLang="zh-CN"/>
          </a:p>
        </p:txBody>
      </p:sp>
      <p:sp>
        <p:nvSpPr>
          <p:cNvPr id="8" name="标题 4"/>
          <p:cNvSpPr>
            <a:spLocks noGrp="1"/>
          </p:cNvSpPr>
          <p:nvPr>
            <p:ph type="title"/>
          </p:nvPr>
        </p:nvSpPr>
        <p:spPr>
          <a:xfrm>
            <a:off x="66675" y="381000"/>
            <a:ext cx="7391400" cy="563563"/>
          </a:xfrm>
        </p:spPr>
        <p:txBody>
          <a:bodyPr/>
          <a:lstStyle/>
          <a:p>
            <a:pPr algn="l"/>
            <a:r>
              <a:rPr lang="en-US" altLang="zh-CN" dirty="0"/>
              <a:t>2</a:t>
            </a:r>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9" y="1310834"/>
            <a:ext cx="8081962" cy="528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1" y="-14542"/>
            <a:ext cx="5105400" cy="1261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206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64</a:t>
            </a:fld>
            <a:endParaRPr lang="en-US" altLang="zh-CN"/>
          </a:p>
        </p:txBody>
      </p:sp>
      <p:sp>
        <p:nvSpPr>
          <p:cNvPr id="8" name="标题 4"/>
          <p:cNvSpPr>
            <a:spLocks noGrp="1"/>
          </p:cNvSpPr>
          <p:nvPr>
            <p:ph type="title"/>
          </p:nvPr>
        </p:nvSpPr>
        <p:spPr>
          <a:xfrm>
            <a:off x="66675" y="381000"/>
            <a:ext cx="7391400" cy="563563"/>
          </a:xfrm>
        </p:spPr>
        <p:txBody>
          <a:bodyPr/>
          <a:lstStyle/>
          <a:p>
            <a:pPr algn="l"/>
            <a:r>
              <a:rPr lang="en-US" altLang="zh-CN" dirty="0"/>
              <a:t>3</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7239000" cy="4215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9" y="5185357"/>
            <a:ext cx="7364061" cy="16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865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65</a:t>
            </a:fld>
            <a:endParaRPr lang="en-US" altLang="zh-CN"/>
          </a:p>
        </p:txBody>
      </p:sp>
      <p:sp>
        <p:nvSpPr>
          <p:cNvPr id="8" name="标题 4"/>
          <p:cNvSpPr>
            <a:spLocks noGrp="1"/>
          </p:cNvSpPr>
          <p:nvPr>
            <p:ph type="title"/>
          </p:nvPr>
        </p:nvSpPr>
        <p:spPr>
          <a:xfrm>
            <a:off x="66675" y="381000"/>
            <a:ext cx="7391400" cy="563563"/>
          </a:xfrm>
        </p:spPr>
        <p:txBody>
          <a:bodyPr/>
          <a:lstStyle/>
          <a:p>
            <a:pPr algn="l"/>
            <a:r>
              <a:rPr lang="en-US" altLang="zh-CN" dirty="0"/>
              <a:t>4</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012792"/>
            <a:ext cx="8476733" cy="5540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176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66</a:t>
            </a:fld>
            <a:endParaRPr lang="en-US" altLang="zh-CN"/>
          </a:p>
        </p:txBody>
      </p:sp>
      <p:sp>
        <p:nvSpPr>
          <p:cNvPr id="8" name="标题 4"/>
          <p:cNvSpPr>
            <a:spLocks noGrp="1"/>
          </p:cNvSpPr>
          <p:nvPr>
            <p:ph type="title"/>
          </p:nvPr>
        </p:nvSpPr>
        <p:spPr>
          <a:xfrm>
            <a:off x="66675" y="381000"/>
            <a:ext cx="7391400" cy="563563"/>
          </a:xfrm>
        </p:spPr>
        <p:txBody>
          <a:bodyPr/>
          <a:lstStyle/>
          <a:p>
            <a:pPr algn="l"/>
            <a:r>
              <a:rPr lang="en-US" altLang="zh-CN" dirty="0"/>
              <a:t>5</a:t>
            </a: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990600"/>
            <a:ext cx="8820150" cy="517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880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67</a:t>
            </a:fld>
            <a:endParaRPr lang="en-US" altLang="zh-CN"/>
          </a:p>
        </p:txBody>
      </p:sp>
      <p:sp>
        <p:nvSpPr>
          <p:cNvPr id="8" name="标题 4"/>
          <p:cNvSpPr>
            <a:spLocks noGrp="1"/>
          </p:cNvSpPr>
          <p:nvPr>
            <p:ph type="title"/>
          </p:nvPr>
        </p:nvSpPr>
        <p:spPr>
          <a:xfrm>
            <a:off x="66675" y="381000"/>
            <a:ext cx="7391400" cy="563563"/>
          </a:xfrm>
        </p:spPr>
        <p:txBody>
          <a:bodyPr/>
          <a:lstStyle/>
          <a:p>
            <a:pPr algn="l"/>
            <a:r>
              <a:rPr lang="en-US" altLang="zh-CN" dirty="0"/>
              <a:t>6</a:t>
            </a:r>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19" y="1143000"/>
            <a:ext cx="8263082" cy="4863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82319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68</a:t>
            </a:fld>
            <a:endParaRPr lang="en-US" altLang="zh-CN"/>
          </a:p>
        </p:txBody>
      </p:sp>
      <p:sp>
        <p:nvSpPr>
          <p:cNvPr id="8" name="标题 4"/>
          <p:cNvSpPr>
            <a:spLocks noGrp="1"/>
          </p:cNvSpPr>
          <p:nvPr>
            <p:ph type="title"/>
          </p:nvPr>
        </p:nvSpPr>
        <p:spPr>
          <a:xfrm>
            <a:off x="66675" y="381000"/>
            <a:ext cx="7391400" cy="563563"/>
          </a:xfrm>
        </p:spPr>
        <p:txBody>
          <a:bodyPr/>
          <a:lstStyle/>
          <a:p>
            <a:pPr algn="l"/>
            <a:r>
              <a:rPr lang="en-US" altLang="zh-CN" dirty="0"/>
              <a:t>7</a:t>
            </a:r>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215312" cy="522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1777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69</a:t>
            </a:fld>
            <a:endParaRPr lang="en-US" altLang="zh-CN"/>
          </a:p>
        </p:txBody>
      </p:sp>
      <p:sp>
        <p:nvSpPr>
          <p:cNvPr id="8" name="标题 4"/>
          <p:cNvSpPr>
            <a:spLocks noGrp="1"/>
          </p:cNvSpPr>
          <p:nvPr>
            <p:ph type="title"/>
          </p:nvPr>
        </p:nvSpPr>
        <p:spPr>
          <a:xfrm>
            <a:off x="66675" y="381000"/>
            <a:ext cx="7391400" cy="563563"/>
          </a:xfrm>
        </p:spPr>
        <p:txBody>
          <a:bodyPr/>
          <a:lstStyle/>
          <a:p>
            <a:pPr algn="l"/>
            <a:r>
              <a:rPr lang="en-US" altLang="zh-CN" dirty="0"/>
              <a:t>8</a:t>
            </a: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36" y="914400"/>
            <a:ext cx="8415337" cy="535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602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a:t>语法制导定义</a:t>
            </a:r>
          </a:p>
        </p:txBody>
      </p:sp>
      <p:sp>
        <p:nvSpPr>
          <p:cNvPr id="10243" name="内容占位符 2"/>
          <p:cNvSpPr>
            <a:spLocks noGrp="1"/>
          </p:cNvSpPr>
          <p:nvPr>
            <p:ph idx="1"/>
          </p:nvPr>
        </p:nvSpPr>
        <p:spPr/>
        <p:txBody>
          <a:bodyPr/>
          <a:lstStyle/>
          <a:p>
            <a:pPr>
              <a:defRPr/>
            </a:pPr>
            <a:r>
              <a:rPr lang="zh-CN" altLang="en-US" sz="2800" dirty="0"/>
              <a:t>语法制导定义（</a:t>
            </a:r>
            <a:r>
              <a:rPr lang="en-US" altLang="zh-CN" sz="2800" i="1" dirty="0"/>
              <a:t>Syntax-Directed Definition, SDD</a:t>
            </a:r>
            <a:r>
              <a:rPr lang="zh-CN" altLang="en-US" sz="2800" dirty="0"/>
              <a:t>）</a:t>
            </a:r>
            <a:endParaRPr lang="en-US" altLang="zh-CN" sz="2800" dirty="0"/>
          </a:p>
          <a:p>
            <a:pPr lvl="1">
              <a:defRPr/>
            </a:pPr>
            <a:r>
              <a:rPr lang="zh-CN" altLang="en-US" sz="2400" dirty="0"/>
              <a:t>是一个</a:t>
            </a:r>
            <a:r>
              <a:rPr lang="zh-CN" altLang="en-US" sz="2400" dirty="0">
                <a:solidFill>
                  <a:srgbClr val="FF0000"/>
                </a:solidFill>
              </a:rPr>
              <a:t>上下文无关文法</a:t>
            </a:r>
            <a:r>
              <a:rPr lang="zh-CN" altLang="en-US" sz="2400" dirty="0"/>
              <a:t>和</a:t>
            </a:r>
            <a:r>
              <a:rPr lang="zh-CN" altLang="en-US" sz="2400" dirty="0">
                <a:solidFill>
                  <a:srgbClr val="FF0000"/>
                </a:solidFill>
              </a:rPr>
              <a:t>属性</a:t>
            </a:r>
            <a:r>
              <a:rPr lang="zh-CN" altLang="en-US" sz="2400" dirty="0"/>
              <a:t>及</a:t>
            </a:r>
            <a:r>
              <a:rPr lang="zh-CN" altLang="en-US" sz="2400" dirty="0">
                <a:solidFill>
                  <a:srgbClr val="FF0000"/>
                </a:solidFill>
              </a:rPr>
              <a:t>规则</a:t>
            </a:r>
            <a:r>
              <a:rPr lang="zh-CN" altLang="en-US" sz="2400" dirty="0"/>
              <a:t>的结合。</a:t>
            </a:r>
            <a:endParaRPr lang="en-US" altLang="zh-CN" sz="2400" dirty="0"/>
          </a:p>
          <a:p>
            <a:pPr lvl="1">
              <a:defRPr/>
            </a:pPr>
            <a:r>
              <a:rPr lang="zh-CN" altLang="en-US" sz="2400" dirty="0"/>
              <a:t>属性和文法符号相关联，规则（语义规则）和产生式相关联</a:t>
            </a:r>
            <a:endParaRPr lang="en-US" altLang="zh-CN" sz="2400" dirty="0"/>
          </a:p>
          <a:p>
            <a:pPr>
              <a:defRPr/>
            </a:pPr>
            <a:r>
              <a:rPr lang="zh-CN" altLang="en-US" sz="2800" dirty="0"/>
              <a:t>属性的表示和实现</a:t>
            </a:r>
            <a:endParaRPr lang="en-US" altLang="zh-CN" sz="2800" dirty="0"/>
          </a:p>
          <a:p>
            <a:pPr lvl="1">
              <a:defRPr/>
            </a:pPr>
            <a:r>
              <a:rPr lang="zh-CN" altLang="en-US" sz="2400" dirty="0"/>
              <a:t>如果</a:t>
            </a:r>
            <a:r>
              <a:rPr lang="en-US" altLang="zh-CN" sz="2400" i="1" dirty="0"/>
              <a:t>X</a:t>
            </a:r>
            <a:r>
              <a:rPr lang="zh-CN" altLang="en-US" sz="2400" dirty="0"/>
              <a:t>是一个符号而</a:t>
            </a:r>
            <a:r>
              <a:rPr lang="en-US" altLang="zh-CN" sz="2400" i="1" dirty="0"/>
              <a:t>a</a:t>
            </a:r>
            <a:r>
              <a:rPr lang="zh-CN" altLang="en-US" sz="2400" dirty="0"/>
              <a:t>是</a:t>
            </a:r>
            <a:r>
              <a:rPr lang="en-US" altLang="zh-CN" sz="2400" i="1" dirty="0"/>
              <a:t>X</a:t>
            </a:r>
            <a:r>
              <a:rPr lang="zh-CN" altLang="en-US" sz="2400" dirty="0"/>
              <a:t>的一个属性，那么我们用</a:t>
            </a:r>
            <a:r>
              <a:rPr lang="en-US" altLang="zh-CN" sz="2400" i="1" dirty="0" err="1"/>
              <a:t>X.a</a:t>
            </a:r>
            <a:r>
              <a:rPr lang="zh-CN" altLang="en-US" sz="2400" dirty="0"/>
              <a:t>来表示</a:t>
            </a:r>
            <a:r>
              <a:rPr lang="en-US" altLang="zh-CN" sz="2400" i="1" dirty="0"/>
              <a:t>a</a:t>
            </a:r>
            <a:r>
              <a:rPr lang="zh-CN" altLang="en-US" sz="2400" dirty="0"/>
              <a:t>在某个标号为</a:t>
            </a:r>
            <a:r>
              <a:rPr lang="en-US" altLang="zh-CN" sz="2400" i="1" dirty="0"/>
              <a:t>X</a:t>
            </a:r>
            <a:r>
              <a:rPr lang="zh-CN" altLang="en-US" sz="2400" dirty="0"/>
              <a:t>的分析树结点上的值</a:t>
            </a:r>
            <a:endParaRPr lang="en-US" altLang="zh-CN" sz="2400" dirty="0"/>
          </a:p>
          <a:p>
            <a:pPr lvl="1">
              <a:defRPr/>
            </a:pPr>
            <a:r>
              <a:rPr lang="zh-CN" altLang="en-US" sz="2400" dirty="0"/>
              <a:t>属性可以有多种形式</a:t>
            </a:r>
            <a:endParaRPr lang="en-US" altLang="zh-CN" sz="2400" dirty="0"/>
          </a:p>
          <a:p>
            <a:pPr lvl="2">
              <a:defRPr/>
            </a:pPr>
            <a:r>
              <a:rPr lang="zh-CN" altLang="en-US" sz="2400" dirty="0"/>
              <a:t>数字、类型、表格引用、串（代码序列）</a:t>
            </a:r>
          </a:p>
        </p:txBody>
      </p:sp>
      <p:sp>
        <p:nvSpPr>
          <p:cNvPr id="4" name="灯片编号占位符 3"/>
          <p:cNvSpPr>
            <a:spLocks noGrp="1"/>
          </p:cNvSpPr>
          <p:nvPr>
            <p:ph type="sldNum" sz="quarter" idx="10"/>
          </p:nvPr>
        </p:nvSpPr>
        <p:spPr/>
        <p:txBody>
          <a:bodyPr/>
          <a:lstStyle/>
          <a:p>
            <a:pPr>
              <a:defRPr/>
            </a:pPr>
            <a:fld id="{C78BDED4-6625-4861-B551-F8AC746F9723}" type="slidenum">
              <a:rPr lang="zh-CN" altLang="en-US" smtClean="0"/>
              <a:pPr>
                <a:defRPr/>
              </a:pPr>
              <a:t>7</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70</a:t>
            </a:fld>
            <a:endParaRPr lang="en-US" altLang="zh-CN"/>
          </a:p>
        </p:txBody>
      </p:sp>
      <p:sp>
        <p:nvSpPr>
          <p:cNvPr id="8" name="标题 4"/>
          <p:cNvSpPr>
            <a:spLocks noGrp="1"/>
          </p:cNvSpPr>
          <p:nvPr>
            <p:ph type="title"/>
          </p:nvPr>
        </p:nvSpPr>
        <p:spPr>
          <a:xfrm>
            <a:off x="66675" y="381000"/>
            <a:ext cx="7391400" cy="563563"/>
          </a:xfrm>
        </p:spPr>
        <p:txBody>
          <a:bodyPr/>
          <a:lstStyle/>
          <a:p>
            <a:pPr algn="l"/>
            <a:r>
              <a:rPr lang="en-US" altLang="zh-CN" dirty="0"/>
              <a:t>9</a:t>
            </a:r>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26984"/>
            <a:ext cx="8586787" cy="5107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70051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10400" y="6553200"/>
            <a:ext cx="2133600" cy="254000"/>
          </a:xfrm>
        </p:spPr>
        <p:txBody>
          <a:bodyPr/>
          <a:lstStyle/>
          <a:p>
            <a:pPr>
              <a:defRPr/>
            </a:pPr>
            <a:fld id="{5DF630EA-3BD0-4BBC-B8C4-9CCD8906A5EE}" type="slidenum">
              <a:rPr lang="zh-CN" altLang="en-US" smtClean="0"/>
              <a:pPr>
                <a:defRPr/>
              </a:pPr>
              <a:t>71</a:t>
            </a:fld>
            <a:endParaRPr lang="en-US" altLang="zh-CN"/>
          </a:p>
        </p:txBody>
      </p:sp>
      <p:sp>
        <p:nvSpPr>
          <p:cNvPr id="8" name="标题 4"/>
          <p:cNvSpPr>
            <a:spLocks noGrp="1"/>
          </p:cNvSpPr>
          <p:nvPr>
            <p:ph type="title"/>
          </p:nvPr>
        </p:nvSpPr>
        <p:spPr>
          <a:xfrm>
            <a:off x="66675" y="381000"/>
            <a:ext cx="7391400" cy="563563"/>
          </a:xfrm>
        </p:spPr>
        <p:txBody>
          <a:bodyPr/>
          <a:lstStyle/>
          <a:p>
            <a:pPr algn="l"/>
            <a:r>
              <a:rPr lang="en-US" altLang="zh-CN" dirty="0"/>
              <a:t>10</a:t>
            </a: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79331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2670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r>
              <a:rPr lang="en-US" altLang="zh-CN" dirty="0"/>
              <a:t>1</a:t>
            </a:r>
            <a:endParaRPr lang="zh-CN"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9677" y="1371600"/>
            <a:ext cx="7984645" cy="509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42252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6868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741" y="1835150"/>
            <a:ext cx="6140450" cy="502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1"/>
          <p:cNvSpPr txBox="1">
            <a:spLocks/>
          </p:cNvSpPr>
          <p:nvPr/>
        </p:nvSpPr>
        <p:spPr bwMode="white">
          <a:xfrm>
            <a:off x="1750855" y="0"/>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bg1"/>
                </a:solidFill>
                <a:latin typeface="华文行楷" pitchFamily="2" charset="-122"/>
                <a:ea typeface="华文行楷" pitchFamily="2" charset="-122"/>
              </a:defRPr>
            </a:lvl2pPr>
            <a:lvl3pPr algn="ctr" rtl="0" eaLnBrk="0" fontAlgn="base" hangingPunct="0">
              <a:spcBef>
                <a:spcPct val="0"/>
              </a:spcBef>
              <a:spcAft>
                <a:spcPct val="0"/>
              </a:spcAft>
              <a:defRPr sz="2800">
                <a:solidFill>
                  <a:schemeClr val="bg1"/>
                </a:solidFill>
                <a:latin typeface="华文行楷" pitchFamily="2" charset="-122"/>
                <a:ea typeface="华文行楷" pitchFamily="2" charset="-122"/>
              </a:defRPr>
            </a:lvl3pPr>
            <a:lvl4pPr algn="ctr" rtl="0" eaLnBrk="0" fontAlgn="base" hangingPunct="0">
              <a:spcBef>
                <a:spcPct val="0"/>
              </a:spcBef>
              <a:spcAft>
                <a:spcPct val="0"/>
              </a:spcAft>
              <a:defRPr sz="2800">
                <a:solidFill>
                  <a:schemeClr val="bg1"/>
                </a:solidFill>
                <a:latin typeface="华文行楷" pitchFamily="2" charset="-122"/>
                <a:ea typeface="华文行楷" pitchFamily="2" charset="-122"/>
              </a:defRPr>
            </a:lvl4pPr>
            <a:lvl5pPr algn="ctr" rtl="0" eaLnBrk="0" fontAlgn="base" hangingPunct="0">
              <a:spcBef>
                <a:spcPct val="0"/>
              </a:spcBef>
              <a:spcAft>
                <a:spcPct val="0"/>
              </a:spcAft>
              <a:defRPr sz="2800">
                <a:solidFill>
                  <a:schemeClr val="bg1"/>
                </a:solidFill>
                <a:latin typeface="华文行楷" pitchFamily="2" charset="-122"/>
                <a:ea typeface="华文行楷" pitchFamily="2" charset="-122"/>
              </a:defRPr>
            </a:lvl5pPr>
            <a:lvl6pPr marL="457200" algn="ctr" rtl="0" fontAlgn="base">
              <a:spcBef>
                <a:spcPct val="0"/>
              </a:spcBef>
              <a:spcAft>
                <a:spcPct val="0"/>
              </a:spcAft>
              <a:defRPr sz="3200">
                <a:solidFill>
                  <a:schemeClr val="bg1"/>
                </a:solidFill>
                <a:latin typeface="华文行楷" pitchFamily="2" charset="-122"/>
                <a:ea typeface="华文行楷" pitchFamily="2" charset="-122"/>
              </a:defRPr>
            </a:lvl6pPr>
            <a:lvl7pPr marL="914400" algn="ctr" rtl="0" fontAlgn="base">
              <a:spcBef>
                <a:spcPct val="0"/>
              </a:spcBef>
              <a:spcAft>
                <a:spcPct val="0"/>
              </a:spcAft>
              <a:defRPr sz="3200">
                <a:solidFill>
                  <a:schemeClr val="bg1"/>
                </a:solidFill>
                <a:latin typeface="华文行楷" pitchFamily="2" charset="-122"/>
                <a:ea typeface="华文行楷" pitchFamily="2" charset="-122"/>
              </a:defRPr>
            </a:lvl7pPr>
            <a:lvl8pPr marL="1371600" algn="ctr" rtl="0" fontAlgn="base">
              <a:spcBef>
                <a:spcPct val="0"/>
              </a:spcBef>
              <a:spcAft>
                <a:spcPct val="0"/>
              </a:spcAft>
              <a:defRPr sz="3200">
                <a:solidFill>
                  <a:schemeClr val="bg1"/>
                </a:solidFill>
                <a:latin typeface="华文行楷" pitchFamily="2" charset="-122"/>
                <a:ea typeface="华文行楷" pitchFamily="2" charset="-122"/>
              </a:defRPr>
            </a:lvl8pPr>
            <a:lvl9pPr marL="1828800" algn="ctr" rtl="0" fontAlgn="base">
              <a:spcBef>
                <a:spcPct val="0"/>
              </a:spcBef>
              <a:spcAft>
                <a:spcPct val="0"/>
              </a:spcAft>
              <a:defRPr sz="3200">
                <a:solidFill>
                  <a:schemeClr val="bg1"/>
                </a:solidFill>
                <a:latin typeface="华文行楷" pitchFamily="2" charset="-122"/>
                <a:ea typeface="华文行楷" pitchFamily="2" charset="-122"/>
              </a:defRPr>
            </a:lvl9pPr>
          </a:lstStyle>
          <a:p>
            <a:r>
              <a:rPr lang="zh-CN" altLang="en-US" kern="0" dirty="0"/>
              <a:t>练习</a:t>
            </a:r>
            <a:r>
              <a:rPr lang="en-US" altLang="zh-CN" kern="0" dirty="0"/>
              <a:t>2</a:t>
            </a:r>
            <a:endParaRPr lang="zh-CN" altLang="en-US" kern="0" dirty="0"/>
          </a:p>
        </p:txBody>
      </p:sp>
    </p:spTree>
    <p:extLst>
      <p:ext uri="{BB962C8B-B14F-4D97-AF65-F5344CB8AC3E}">
        <p14:creationId xmlns:p14="http://schemas.microsoft.com/office/powerpoint/2010/main" val="1107598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r>
              <a:rPr lang="en-US" altLang="zh-CN" dirty="0"/>
              <a:t>3</a:t>
            </a:r>
            <a:endParaRPr lang="zh-CN" altLang="en-US"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962276"/>
            <a:ext cx="7772401" cy="431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79836" y="6400800"/>
            <a:ext cx="8001000" cy="369332"/>
          </a:xfrm>
          <a:prstGeom prst="rect">
            <a:avLst/>
          </a:prstGeom>
          <a:noFill/>
        </p:spPr>
        <p:txBody>
          <a:bodyPr wrap="square" rtlCol="0">
            <a:spAutoFit/>
          </a:bodyPr>
          <a:lstStyle/>
          <a:p>
            <a:r>
              <a:rPr lang="zh-CN" altLang="en-US" dirty="0"/>
              <a:t>使用</a:t>
            </a:r>
            <a:r>
              <a:rPr lang="en-US" altLang="zh-CN" dirty="0"/>
              <a:t>LL</a:t>
            </a:r>
            <a:r>
              <a:rPr lang="zh-CN" altLang="en-US" dirty="0"/>
              <a:t>语法分析器，分析输入串</a:t>
            </a:r>
            <a:r>
              <a:rPr lang="en-US" altLang="zh-CN" dirty="0"/>
              <a:t>((a),a)</a:t>
            </a:r>
            <a:r>
              <a:rPr lang="zh-CN" altLang="en-US" dirty="0"/>
              <a:t>，验证打印结果为</a:t>
            </a:r>
            <a:r>
              <a:rPr lang="en-US" altLang="zh-CN" dirty="0"/>
              <a:t>2</a:t>
            </a:r>
            <a:r>
              <a:rPr lang="zh-CN" altLang="en-US" dirty="0"/>
              <a:t>，</a:t>
            </a:r>
            <a:r>
              <a:rPr lang="en-US" altLang="zh-CN" dirty="0"/>
              <a:t>1</a:t>
            </a:r>
            <a:endParaRPr lang="zh-CN" altLang="en-US" dirty="0"/>
          </a:p>
        </p:txBody>
      </p:sp>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653" y="3429000"/>
            <a:ext cx="650630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43" y="3874566"/>
            <a:ext cx="4192842" cy="2450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19200"/>
            <a:ext cx="3629025"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25075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8600"/>
            <a:ext cx="8763000"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133600"/>
            <a:ext cx="4192842" cy="2450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23656" y="4980254"/>
            <a:ext cx="2955513" cy="400110"/>
          </a:xfrm>
          <a:prstGeom prst="rect">
            <a:avLst/>
          </a:prstGeom>
        </p:spPr>
        <p:txBody>
          <a:bodyPr wrap="square">
            <a:spAutoFit/>
          </a:bodyPr>
          <a:lstStyle/>
          <a:p>
            <a:r>
              <a:rPr lang="zh-CN" altLang="en-US" sz="2000" dirty="0"/>
              <a:t>分析输入串</a:t>
            </a:r>
            <a:r>
              <a:rPr lang="en-US" altLang="zh-CN" sz="2000" dirty="0"/>
              <a:t>((a),a)</a:t>
            </a:r>
            <a:endParaRPr lang="zh-CN" altLang="en-US" sz="2000" dirty="0"/>
          </a:p>
        </p:txBody>
      </p:sp>
    </p:spTree>
    <p:extLst>
      <p:ext uri="{BB962C8B-B14F-4D97-AF65-F5344CB8AC3E}">
        <p14:creationId xmlns:p14="http://schemas.microsoft.com/office/powerpoint/2010/main" val="808934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副标题 5"/>
          <p:cNvSpPr>
            <a:spLocks noGrp="1"/>
          </p:cNvSpPr>
          <p:nvPr>
            <p:ph type="subTitle" idx="1"/>
          </p:nvPr>
        </p:nvSpPr>
        <p:spPr/>
        <p:txBody>
          <a:bodyPr/>
          <a:lstStyle/>
          <a:p>
            <a:endParaRPr lang="zh-CN" altLang="en-US"/>
          </a:p>
        </p:txBody>
      </p:sp>
      <p:sp>
        <p:nvSpPr>
          <p:cNvPr id="89091" name="标题 4"/>
          <p:cNvSpPr>
            <a:spLocks noGrp="1"/>
          </p:cNvSpPr>
          <p:nvPr>
            <p:ph type="ctrTitle"/>
          </p:nvPr>
        </p:nvSpPr>
        <p:spPr/>
        <p:txBody>
          <a:bodyPr/>
          <a:lstStyle/>
          <a:p>
            <a:r>
              <a:rPr lang="zh-CN" altLang="en-US"/>
              <a:t>本章小结</a:t>
            </a:r>
          </a:p>
        </p:txBody>
      </p:sp>
      <p:sp>
        <p:nvSpPr>
          <p:cNvPr id="89092" name="灯片编号占位符 3"/>
          <p:cNvSpPr>
            <a:spLocks noGrp="1"/>
          </p:cNvSpPr>
          <p:nvPr>
            <p:ph type="sldNum" sz="quarter" idx="12"/>
          </p:nvPr>
        </p:nvSpPr>
        <p:spPr>
          <a:noFill/>
        </p:spPr>
        <p:txBody>
          <a:bodyPr/>
          <a:lstStyle/>
          <a:p>
            <a:fld id="{04945F99-2E0D-4693-8A75-AEE280CF253C}" type="slidenum">
              <a:rPr lang="zh-CN" altLang="en-US" smtClean="0">
                <a:ea typeface="宋体" charset="-122"/>
              </a:rPr>
              <a:pPr/>
              <a:t>76</a:t>
            </a:fld>
            <a:endParaRPr lang="en-US" altLang="zh-CN">
              <a:ea typeface="宋体"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4F347D90-90F2-400A-94CC-6A7A0E3302D4}" type="slidenum">
              <a:rPr lang="zh-CN" altLang="en-US" smtClean="0"/>
              <a:pPr>
                <a:defRPr/>
              </a:pPr>
              <a:t>77</a:t>
            </a:fld>
            <a:endParaRPr lang="en-US" altLang="zh-CN"/>
          </a:p>
        </p:txBody>
      </p:sp>
      <p:pic>
        <p:nvPicPr>
          <p:cNvPr id="90115" name="图片 4" descr="5 小结.bmp"/>
          <p:cNvPicPr>
            <a:picLocks noChangeAspect="1"/>
          </p:cNvPicPr>
          <p:nvPr/>
        </p:nvPicPr>
        <p:blipFill>
          <a:blip r:embed="rId2"/>
          <a:srcRect/>
          <a:stretch>
            <a:fillRect/>
          </a:stretch>
        </p:blipFill>
        <p:spPr bwMode="auto">
          <a:xfrm>
            <a:off x="0" y="87313"/>
            <a:ext cx="9144000" cy="668337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a:t>继承属性和综合属性</a:t>
            </a:r>
          </a:p>
        </p:txBody>
      </p:sp>
      <p:sp>
        <p:nvSpPr>
          <p:cNvPr id="11267" name="内容占位符 2"/>
          <p:cNvSpPr>
            <a:spLocks noGrp="1"/>
          </p:cNvSpPr>
          <p:nvPr>
            <p:ph idx="1"/>
          </p:nvPr>
        </p:nvSpPr>
        <p:spPr>
          <a:xfrm>
            <a:off x="457200" y="1371600"/>
            <a:ext cx="8229600" cy="5181600"/>
          </a:xfrm>
        </p:spPr>
        <p:txBody>
          <a:bodyPr/>
          <a:lstStyle/>
          <a:p>
            <a:pPr>
              <a:defRPr/>
            </a:pPr>
            <a:r>
              <a:rPr lang="zh-CN" altLang="en-US" sz="2800" dirty="0"/>
              <a:t>非终结符号的两种属性</a:t>
            </a:r>
            <a:endParaRPr lang="en-US" altLang="zh-CN" sz="2800" dirty="0"/>
          </a:p>
          <a:p>
            <a:pPr lvl="1">
              <a:defRPr/>
            </a:pPr>
            <a:r>
              <a:rPr lang="zh-CN" altLang="en-US" sz="2400" dirty="0"/>
              <a:t>综合属性（</a:t>
            </a:r>
            <a:r>
              <a:rPr lang="en-US" altLang="zh-CN" sz="2400" i="1" dirty="0"/>
              <a:t>synthesized attribute</a:t>
            </a:r>
            <a:r>
              <a:rPr lang="zh-CN" altLang="en-US" sz="2400" dirty="0"/>
              <a:t>）</a:t>
            </a:r>
            <a:endParaRPr lang="en-US" altLang="zh-CN" sz="2400" dirty="0"/>
          </a:p>
          <a:p>
            <a:pPr lvl="2">
              <a:defRPr/>
            </a:pPr>
            <a:r>
              <a:rPr lang="zh-CN" altLang="en-US" sz="2400" dirty="0"/>
              <a:t>结点</a:t>
            </a:r>
            <a:r>
              <a:rPr lang="en-US" altLang="zh-CN" sz="2400" dirty="0"/>
              <a:t>N</a:t>
            </a:r>
            <a:r>
              <a:rPr lang="zh-CN" altLang="en-US" sz="2400" dirty="0"/>
              <a:t>上的综合属性只能通过</a:t>
            </a:r>
            <a:r>
              <a:rPr lang="en-US" altLang="zh-CN" sz="2400" dirty="0"/>
              <a:t>N</a:t>
            </a:r>
            <a:r>
              <a:rPr lang="zh-CN" altLang="en-US" sz="2400" dirty="0"/>
              <a:t>的子结点或</a:t>
            </a:r>
            <a:r>
              <a:rPr lang="en-US" altLang="zh-CN" sz="2400" dirty="0"/>
              <a:t>N</a:t>
            </a:r>
            <a:r>
              <a:rPr lang="zh-CN" altLang="en-US" sz="2400" dirty="0"/>
              <a:t>本身的属性值定义</a:t>
            </a:r>
            <a:endParaRPr lang="en-US" altLang="zh-CN" sz="2400" dirty="0"/>
          </a:p>
          <a:p>
            <a:pPr lvl="1">
              <a:defRPr/>
            </a:pPr>
            <a:r>
              <a:rPr lang="zh-CN" altLang="en-US" sz="2400" dirty="0"/>
              <a:t>继承属性（</a:t>
            </a:r>
            <a:r>
              <a:rPr lang="en-US" altLang="zh-CN" sz="2400" i="1" dirty="0"/>
              <a:t>inherited attribute</a:t>
            </a:r>
            <a:r>
              <a:rPr lang="zh-CN" altLang="en-US" sz="2400" dirty="0"/>
              <a:t>）</a:t>
            </a:r>
            <a:endParaRPr lang="en-US" altLang="zh-CN" sz="2400" dirty="0"/>
          </a:p>
          <a:p>
            <a:pPr lvl="2">
              <a:defRPr/>
            </a:pPr>
            <a:r>
              <a:rPr lang="zh-CN" altLang="en-US" sz="2400" dirty="0"/>
              <a:t>结点</a:t>
            </a:r>
            <a:r>
              <a:rPr lang="en-US" altLang="zh-CN" sz="2400" dirty="0"/>
              <a:t>N</a:t>
            </a:r>
            <a:r>
              <a:rPr lang="zh-CN" altLang="en-US" sz="2400" dirty="0"/>
              <a:t>上的继承属性只能通过</a:t>
            </a:r>
            <a:r>
              <a:rPr lang="en-US" altLang="zh-CN" sz="2400" dirty="0"/>
              <a:t>N</a:t>
            </a:r>
            <a:r>
              <a:rPr lang="zh-CN" altLang="en-US" sz="2400" dirty="0"/>
              <a:t>的父结点、</a:t>
            </a:r>
            <a:r>
              <a:rPr lang="en-US" altLang="zh-CN" sz="2400" dirty="0"/>
              <a:t>N</a:t>
            </a:r>
            <a:r>
              <a:rPr lang="zh-CN" altLang="en-US" sz="2400" dirty="0"/>
              <a:t>本身和</a:t>
            </a:r>
            <a:r>
              <a:rPr lang="en-US" altLang="zh-CN" sz="2400" dirty="0"/>
              <a:t>N</a:t>
            </a:r>
            <a:r>
              <a:rPr lang="zh-CN" altLang="en-US" sz="2400" dirty="0"/>
              <a:t>的兄弟结点上的属性值来定义</a:t>
            </a:r>
          </a:p>
        </p:txBody>
      </p:sp>
      <p:sp>
        <p:nvSpPr>
          <p:cNvPr id="4" name="灯片编号占位符 3"/>
          <p:cNvSpPr>
            <a:spLocks noGrp="1"/>
          </p:cNvSpPr>
          <p:nvPr>
            <p:ph type="sldNum" sz="quarter" idx="10"/>
          </p:nvPr>
        </p:nvSpPr>
        <p:spPr/>
        <p:txBody>
          <a:bodyPr/>
          <a:lstStyle/>
          <a:p>
            <a:pPr>
              <a:defRPr/>
            </a:pPr>
            <a:fld id="{2F77EACD-AB6D-408E-9696-7697F62F8B1E}" type="slidenum">
              <a:rPr lang="zh-CN" altLang="en-US" smtClean="0"/>
              <a:pPr>
                <a:defRPr/>
              </a:pPr>
              <a:t>8</a:t>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a:t>继承属性和综合属性</a:t>
            </a:r>
          </a:p>
        </p:txBody>
      </p:sp>
      <p:sp>
        <p:nvSpPr>
          <p:cNvPr id="12291" name="内容占位符 2"/>
          <p:cNvSpPr>
            <a:spLocks noGrp="1"/>
          </p:cNvSpPr>
          <p:nvPr>
            <p:ph idx="1"/>
          </p:nvPr>
        </p:nvSpPr>
        <p:spPr>
          <a:xfrm>
            <a:off x="457200" y="1371600"/>
            <a:ext cx="8458200" cy="5092700"/>
          </a:xfrm>
        </p:spPr>
        <p:txBody>
          <a:bodyPr/>
          <a:lstStyle/>
          <a:p>
            <a:pPr>
              <a:lnSpc>
                <a:spcPct val="150000"/>
              </a:lnSpc>
              <a:defRPr/>
            </a:pPr>
            <a:r>
              <a:rPr lang="zh-CN" altLang="en-US" sz="2800" dirty="0"/>
              <a:t>注意</a:t>
            </a:r>
            <a:endParaRPr lang="en-US" altLang="zh-CN" sz="2800" dirty="0"/>
          </a:p>
          <a:p>
            <a:pPr lvl="1">
              <a:lnSpc>
                <a:spcPct val="150000"/>
              </a:lnSpc>
              <a:defRPr/>
            </a:pPr>
            <a:r>
              <a:rPr lang="zh-CN" altLang="en-US" sz="2400" dirty="0"/>
              <a:t>终结符号可以具有综合属性，但是不能有继承属性</a:t>
            </a:r>
            <a:endParaRPr lang="en-US" altLang="zh-CN" sz="2400" dirty="0"/>
          </a:p>
          <a:p>
            <a:pPr lvl="2">
              <a:lnSpc>
                <a:spcPct val="150000"/>
              </a:lnSpc>
              <a:defRPr/>
            </a:pPr>
            <a:r>
              <a:rPr lang="zh-CN" altLang="en-US" sz="2400" dirty="0"/>
              <a:t>终结符号的综合属性值是由词法分析器提供的词法值</a:t>
            </a:r>
            <a:endParaRPr lang="en-US" altLang="zh-CN" sz="2400" dirty="0"/>
          </a:p>
          <a:p>
            <a:pPr lvl="2">
              <a:lnSpc>
                <a:spcPct val="150000"/>
              </a:lnSpc>
              <a:defRPr/>
            </a:pPr>
            <a:r>
              <a:rPr lang="zh-CN" altLang="en-US" sz="2400" dirty="0"/>
              <a:t>在</a:t>
            </a:r>
            <a:r>
              <a:rPr lang="en-US" altLang="zh-CN" sz="2400" dirty="0"/>
              <a:t>SDD</a:t>
            </a:r>
            <a:r>
              <a:rPr lang="zh-CN" altLang="en-US" sz="2400" dirty="0"/>
              <a:t>中没有计算终结符号的属性值的语义规则</a:t>
            </a:r>
            <a:endParaRPr lang="en-US" altLang="zh-CN" sz="2400" dirty="0"/>
          </a:p>
        </p:txBody>
      </p:sp>
      <p:sp>
        <p:nvSpPr>
          <p:cNvPr id="4" name="灯片编号占位符 3"/>
          <p:cNvSpPr>
            <a:spLocks noGrp="1"/>
          </p:cNvSpPr>
          <p:nvPr>
            <p:ph type="sldNum" sz="quarter" idx="10"/>
          </p:nvPr>
        </p:nvSpPr>
        <p:spPr/>
        <p:txBody>
          <a:bodyPr/>
          <a:lstStyle/>
          <a:p>
            <a:pPr>
              <a:defRPr/>
            </a:pPr>
            <a:fld id="{C6C7A5D9-7851-49D8-B50D-9189F81883F0}" type="slidenum">
              <a:rPr lang="zh-CN" altLang="en-US" smtClean="0"/>
              <a:pPr>
                <a:defRPr/>
              </a:pPr>
              <a:t>9</a:t>
            </a:fld>
            <a:endParaRPr lang="en-US" altLang="zh-CN"/>
          </a:p>
        </p:txBody>
      </p:sp>
    </p:spTree>
  </p:cSld>
  <p:clrMapOvr>
    <a:masterClrMapping/>
  </p:clrMapOvr>
</p:sld>
</file>

<file path=ppt/theme/theme1.xml><?xml version="1.0" encoding="utf-8"?>
<a:theme xmlns:a="http://schemas.openxmlformats.org/drawingml/2006/main" name="sample">
  <a:themeElements>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fontScheme name="sample">
      <a:majorFont>
        <a:latin typeface="华文行楷"/>
        <a:ea typeface="华文行楷"/>
        <a:cs typeface=""/>
      </a:majorFont>
      <a:minorFont>
        <a:latin typeface="Verdana"/>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000066"/>
        </a:dk1>
        <a:lt1>
          <a:srgbClr val="FFFFFF"/>
        </a:lt1>
        <a:dk2>
          <a:srgbClr val="40297B"/>
        </a:dk2>
        <a:lt2>
          <a:srgbClr val="DDDDDD"/>
        </a:lt2>
        <a:accent1>
          <a:srgbClr val="35978E"/>
        </a:accent1>
        <a:accent2>
          <a:srgbClr val="1E86E4"/>
        </a:accent2>
        <a:accent3>
          <a:srgbClr val="FFFFFF"/>
        </a:accent3>
        <a:accent4>
          <a:srgbClr val="000056"/>
        </a:accent4>
        <a:accent5>
          <a:srgbClr val="AEC9C6"/>
        </a:accent5>
        <a:accent6>
          <a:srgbClr val="1A79CF"/>
        </a:accent6>
        <a:hlink>
          <a:srgbClr val="9CAA32"/>
        </a:hlink>
        <a:folHlink>
          <a:srgbClr val="ACB3D0"/>
        </a:folHlink>
      </a:clrScheme>
      <a:clrMap bg1="lt1" tx1="dk1" bg2="lt2" tx2="dk2" accent1="accent1" accent2="accent2" accent3="accent3" accent4="accent4" accent5="accent5" accent6="accent6" hlink="hlink" folHlink="folHlink"/>
    </a:extraClrScheme>
    <a:extraClrScheme>
      <a:clrScheme name="sample 2">
        <a:dk1>
          <a:srgbClr val="000066"/>
        </a:dk1>
        <a:lt1>
          <a:srgbClr val="FFFFFF"/>
        </a:lt1>
        <a:dk2>
          <a:srgbClr val="0F5ABD"/>
        </a:dk2>
        <a:lt2>
          <a:srgbClr val="DDDDDD"/>
        </a:lt2>
        <a:accent1>
          <a:srgbClr val="7061C9"/>
        </a:accent1>
        <a:accent2>
          <a:srgbClr val="53BB9B"/>
        </a:accent2>
        <a:accent3>
          <a:srgbClr val="FFFFFF"/>
        </a:accent3>
        <a:accent4>
          <a:srgbClr val="000056"/>
        </a:accent4>
        <a:accent5>
          <a:srgbClr val="BBB7E1"/>
        </a:accent5>
        <a:accent6>
          <a:srgbClr val="4AA98C"/>
        </a:accent6>
        <a:hlink>
          <a:srgbClr val="57B2D7"/>
        </a:hlink>
        <a:folHlink>
          <a:srgbClr val="BCC8AC"/>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45840</TotalTime>
  <Words>3403</Words>
  <Application>Microsoft Office PowerPoint</Application>
  <PresentationFormat>全屏显示(4:3)</PresentationFormat>
  <Paragraphs>380</Paragraphs>
  <Slides>77</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86" baseType="lpstr">
      <vt:lpstr>Arial</vt:lpstr>
      <vt:lpstr>华文新魏</vt:lpstr>
      <vt:lpstr>Verdana</vt:lpstr>
      <vt:lpstr>Wingdings</vt:lpstr>
      <vt:lpstr>华文行楷</vt:lpstr>
      <vt:lpstr>Courier New</vt:lpstr>
      <vt:lpstr>Times New Roman</vt:lpstr>
      <vt:lpstr>sample</vt:lpstr>
      <vt:lpstr>Visio</vt:lpstr>
      <vt:lpstr>第5章 语法制导翻译</vt:lpstr>
      <vt:lpstr>语法制导翻译</vt:lpstr>
      <vt:lpstr>Overview</vt:lpstr>
      <vt:lpstr>SDD&amp;SDT</vt:lpstr>
      <vt:lpstr>Contents</vt:lpstr>
      <vt:lpstr>语法制导定义</vt:lpstr>
      <vt:lpstr>语法制导定义</vt:lpstr>
      <vt:lpstr>继承属性和综合属性</vt:lpstr>
      <vt:lpstr>继承属性和综合属性</vt:lpstr>
      <vt:lpstr>例……语法制导定义</vt:lpstr>
      <vt:lpstr>S属性的SDD</vt:lpstr>
      <vt:lpstr>在语法分析树的结点上对SDD求值</vt:lpstr>
      <vt:lpstr>在语法分析树的结点上对SDD求值</vt:lpstr>
      <vt:lpstr>例……注释语法分析树</vt:lpstr>
      <vt:lpstr>例……继承属性的使用</vt:lpstr>
      <vt:lpstr>练习5.1（课堂练习）</vt:lpstr>
      <vt:lpstr>SDD的求值顺序</vt:lpstr>
      <vt:lpstr>属性的依赖关系</vt:lpstr>
      <vt:lpstr>依赖图</vt:lpstr>
      <vt:lpstr>例……属性的依赖关系</vt:lpstr>
      <vt:lpstr>例……依赖图</vt:lpstr>
      <vt:lpstr>例……依赖图</vt:lpstr>
      <vt:lpstr>属性求值的顺序</vt:lpstr>
      <vt:lpstr>例……依赖图的拓扑序</vt:lpstr>
      <vt:lpstr>属性求值的顺序</vt:lpstr>
      <vt:lpstr>S属性的SDD</vt:lpstr>
      <vt:lpstr>S属性的定义</vt:lpstr>
      <vt:lpstr>L属性的定义</vt:lpstr>
      <vt:lpstr>例……L属性的定义</vt:lpstr>
      <vt:lpstr>有受控副作用的语义规则</vt:lpstr>
      <vt:lpstr>例……语义规则的副作用</vt:lpstr>
      <vt:lpstr>例……语义规则的副作用</vt:lpstr>
      <vt:lpstr>例……语义规则的副作用</vt:lpstr>
      <vt:lpstr>语法制导翻译的应用</vt:lpstr>
      <vt:lpstr>抽象语法树的构造</vt:lpstr>
      <vt:lpstr>例……构造抽象语法树</vt:lpstr>
      <vt:lpstr>例……设计SDD</vt:lpstr>
      <vt:lpstr>例……设计SDD(练习）</vt:lpstr>
      <vt:lpstr>PowerPoint 演示文稿</vt:lpstr>
      <vt:lpstr>练习5.2（课堂练习）</vt:lpstr>
      <vt:lpstr>PowerPoint 演示文稿</vt:lpstr>
      <vt:lpstr>作业</vt:lpstr>
      <vt:lpstr>语法制导的翻译方案</vt:lpstr>
      <vt:lpstr>语法制导的翻译方案</vt:lpstr>
      <vt:lpstr>语法制导的翻译方案</vt:lpstr>
      <vt:lpstr>后缀翻译方案</vt:lpstr>
      <vt:lpstr>后缀SDT的语法分析栈实现</vt:lpstr>
      <vt:lpstr>PowerPoint 演示文稿</vt:lpstr>
      <vt:lpstr>产生式内部带有语义动作的SDT</vt:lpstr>
      <vt:lpstr>任意SDT的实现方法</vt:lpstr>
      <vt:lpstr>例……任意SDT的实现</vt:lpstr>
      <vt:lpstr>改造SDT，使之适应自底向上的语法分析</vt:lpstr>
      <vt:lpstr>练习</vt:lpstr>
      <vt:lpstr>实现L属性的SDD</vt:lpstr>
      <vt:lpstr>实现L属性的SDD</vt:lpstr>
      <vt:lpstr>预测分析器模型</vt:lpstr>
      <vt:lpstr>一个LL语法分析的例子</vt:lpstr>
      <vt:lpstr>L属性的SDD翻译成SDT的规则</vt:lpstr>
      <vt:lpstr>L属性的SDD和LL语法分析</vt:lpstr>
      <vt:lpstr>L属性的SDD和LL语法分析</vt:lpstr>
      <vt:lpstr>例……L属性的SDD的LL语法分析</vt:lpstr>
      <vt:lpstr>1.</vt:lpstr>
      <vt:lpstr>2</vt:lpstr>
      <vt:lpstr>3</vt:lpstr>
      <vt:lpstr>4</vt:lpstr>
      <vt:lpstr>5</vt:lpstr>
      <vt:lpstr>6</vt:lpstr>
      <vt:lpstr>7</vt:lpstr>
      <vt:lpstr>8</vt:lpstr>
      <vt:lpstr>9</vt:lpstr>
      <vt:lpstr>10</vt:lpstr>
      <vt:lpstr>练习1</vt:lpstr>
      <vt:lpstr>练习</vt:lpstr>
      <vt:lpstr>练习3</vt:lpstr>
      <vt:lpstr>PowerPoint 演示文稿</vt:lpstr>
      <vt:lpstr>本章小结</vt:lpstr>
      <vt:lpstr>PowerPoint 演示文稿</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Maxbao</cp:lastModifiedBy>
  <cp:revision>740</cp:revision>
  <dcterms:created xsi:type="dcterms:W3CDTF">2004-08-26T06:30:40Z</dcterms:created>
  <dcterms:modified xsi:type="dcterms:W3CDTF">2023-12-23T14:35:55Z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2023-12-23T14:33:52Z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767d9d23-86e1-443f-b911-b06abf3f921b</vt:lpwstr>
  </property>
  <property fmtid="{D5CDD505-2E9C-101B-9397-08002B2CF9AE}" pid="7" name="MSIP_Label_defa4170-0d19-0005-0004-bc88714345d2_ActionId">
    <vt:lpwstr>991df035-b99b-4eb2-97ce-6c02f7eabf46</vt:lpwstr>
  </property>
  <property fmtid="{D5CDD505-2E9C-101B-9397-08002B2CF9AE}" pid="8" name="MSIP_Label_defa4170-0d19-0005-0004-bc88714345d2_ContentBits">
    <vt:lpwstr>0</vt:lpwstr>
  </property>
</Properties>
</file>